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32" r:id="rId2"/>
    <p:sldId id="421" r:id="rId3"/>
    <p:sldId id="369" r:id="rId4"/>
    <p:sldId id="423" r:id="rId5"/>
    <p:sldId id="269" r:id="rId6"/>
    <p:sldId id="270" r:id="rId7"/>
    <p:sldId id="426" r:id="rId8"/>
    <p:sldId id="439" r:id="rId9"/>
    <p:sldId id="443"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7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8" autoAdjust="0"/>
    <p:restoredTop sz="58262" autoAdjust="0"/>
  </p:normalViewPr>
  <p:slideViewPr>
    <p:cSldViewPr snapToGrid="0">
      <p:cViewPr varScale="1">
        <p:scale>
          <a:sx n="37" d="100"/>
          <a:sy n="37" d="100"/>
        </p:scale>
        <p:origin x="1576" y="2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3567C-CC30-4E7A-B0CD-38038B24322E}" type="datetimeFigureOut">
              <a:rPr lang="fr-CA" smtClean="0"/>
              <a:t>2024-11-18</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7BF5E-AE1B-4A3C-B766-13E69464A23B}" type="slidenum">
              <a:rPr lang="fr-CA" smtClean="0"/>
              <a:t>‹N°›</a:t>
            </a:fld>
            <a:endParaRPr lang="fr-CA"/>
          </a:p>
        </p:txBody>
      </p:sp>
    </p:spTree>
    <p:extLst>
      <p:ext uri="{BB962C8B-B14F-4D97-AF65-F5344CB8AC3E}">
        <p14:creationId xmlns:p14="http://schemas.microsoft.com/office/powerpoint/2010/main" val="2624157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is-qc.ca/fr/sis/accuei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i="1" dirty="0"/>
              <a:t>Le PPT suivant est un outil clé en main pour vous permettre de présenter le Système d’information scolaire (SIS). Le contenu des commentaires sont des pistes de contenu pour chaque diapositive. N’hésitez pas à nous contacter pour toute question ou commentaire au sis@usherbrooke.ca. Un membre de l’équipe de recherche peut également présenter le SIS dans votre réseau.</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Times New Roman" panose="02020603050405020304" pitchFamily="18" charset="0"/>
                <a:ea typeface="Calibri" panose="020F0502020204030204" pitchFamily="34" charset="0"/>
              </a:rPr>
              <a:t>Contenu. </a:t>
            </a:r>
            <a:r>
              <a:rPr lang="fr-CA" sz="1200" dirty="0">
                <a:solidFill>
                  <a:srgbClr val="000000"/>
                </a:solidFill>
                <a:effectLst/>
                <a:latin typeface="Times New Roman" panose="02020603050405020304" pitchFamily="18" charset="0"/>
                <a:ea typeface="Calibri" panose="020F0502020204030204" pitchFamily="34" charset="0"/>
              </a:rPr>
              <a:t>On part de la prémisse qu’un jeune qui mange bien et qui est actif est un élève plus concentré, attentif et susceptible de développer son plein potentiel. On sait aussi que l’école est un milieu par excellence pour introduire de saines habitudes de vie. Il s’avère pertinent d’évaluer si ce milieu scolaire est favorable. C’est ce que permet le 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solidFill>
                <a:srgbClr val="000000"/>
              </a:solidFill>
              <a:effectLst/>
              <a:latin typeface="Times New Roman" panose="02020603050405020304" pitchFamily="18" charset="0"/>
              <a:ea typeface="Calibri" panose="020F0502020204030204" pitchFamily="34" charset="0"/>
            </a:endParaRPr>
          </a:p>
          <a:p>
            <a:r>
              <a:rPr lang="fr-CA" dirty="0"/>
              <a:t>Le SIS a été </a:t>
            </a:r>
            <a:r>
              <a:rPr lang="fr-CA" sz="1200" b="1" dirty="0">
                <a:solidFill>
                  <a:srgbClr val="0367A6"/>
                </a:solidFill>
                <a:latin typeface="Corbel" panose="020B0503020204020204" pitchFamily="34" charset="0"/>
              </a:rPr>
              <a:t>imaginé par une équipe de recherche québécoise. </a:t>
            </a:r>
          </a:p>
          <a:p>
            <a:endParaRPr lang="fr-CA" sz="1200" b="1" dirty="0">
              <a:solidFill>
                <a:srgbClr val="0367A6"/>
              </a:solidFill>
              <a:latin typeface="Corbel" panose="020B0503020204020204" pitchFamily="34" charset="0"/>
            </a:endParaRPr>
          </a:p>
          <a:p>
            <a:r>
              <a:rPr lang="fr-CA" sz="1200" b="0" dirty="0">
                <a:solidFill>
                  <a:srgbClr val="0367A6"/>
                </a:solidFill>
                <a:latin typeface="Corbel" panose="020B0503020204020204" pitchFamily="34" charset="0"/>
              </a:rPr>
              <a:t>Il a </a:t>
            </a:r>
            <a:r>
              <a:rPr lang="fr-CA" dirty="0"/>
              <a:t>été développé et déployé, entre autres, grâce à des contributions du gouvernement du Québec reliées au plan d’Action interministériel de la </a:t>
            </a:r>
            <a:r>
              <a:rPr lang="fr-CA" b="0" i="0" dirty="0">
                <a:solidFill>
                  <a:srgbClr val="4D5156"/>
                </a:solidFill>
                <a:effectLst/>
                <a:latin typeface="arial" panose="020B0604020202020204" pitchFamily="34" charset="0"/>
              </a:rPr>
              <a:t>PGPS. </a:t>
            </a:r>
          </a:p>
          <a:p>
            <a:endParaRPr lang="fr-CA" dirty="0"/>
          </a:p>
          <a:p>
            <a:r>
              <a:rPr lang="fr-CA" dirty="0"/>
              <a:t>Aujourd’hui, notre intention est de vous faire connaître le système d’information scolaire.</a:t>
            </a:r>
            <a:endParaRPr lang="fr-CA" sz="1800" b="1" dirty="0">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E037BF5E-AE1B-4A3C-B766-13E69464A23B}" type="slidenum">
              <a:rPr lang="fr-CA" smtClean="0"/>
              <a:t>1</a:t>
            </a:fld>
            <a:endParaRPr lang="fr-CA"/>
          </a:p>
        </p:txBody>
      </p:sp>
    </p:spTree>
    <p:extLst>
      <p:ext uri="{BB962C8B-B14F-4D97-AF65-F5344CB8AC3E}">
        <p14:creationId xmlns:p14="http://schemas.microsoft.com/office/powerpoint/2010/main" val="274076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Times New Roman" panose="02020603050405020304" pitchFamily="18" charset="0"/>
                <a:ea typeface="Calibri" panose="020F0502020204030204" pitchFamily="34" charset="0"/>
              </a:rPr>
              <a:t>Contenu. </a:t>
            </a:r>
            <a:r>
              <a:rPr lang="fr-FR" sz="1200" dirty="0">
                <a:latin typeface="Corbel" panose="020B0503020204020204" pitchFamily="34" charset="0"/>
              </a:rPr>
              <a:t>Le SIS c’est quoi ? C’est une plateforme numérique </a:t>
            </a:r>
            <a:r>
              <a:rPr lang="fr-FR" sz="1200" b="1" dirty="0">
                <a:latin typeface="Corbel" panose="020B0503020204020204" pitchFamily="34" charset="0"/>
              </a:rPr>
              <a:t>unique, sécuritaire et conviviale </a:t>
            </a:r>
            <a:r>
              <a:rPr lang="fr-FR" sz="1200" dirty="0">
                <a:latin typeface="Corbel" panose="020B0503020204020204" pitchFamily="34" charset="0"/>
              </a:rPr>
              <a:t>qui </a:t>
            </a:r>
            <a:r>
              <a:rPr lang="fr-FR" sz="1200" b="0" dirty="0">
                <a:latin typeface="Corbel" panose="020B0503020204020204" pitchFamily="34" charset="0"/>
              </a:rPr>
              <a:t>permet au personnel des écoles </a:t>
            </a:r>
            <a:r>
              <a:rPr lang="fr-FR" sz="1200" dirty="0">
                <a:latin typeface="Corbel" panose="020B0503020204020204" pitchFamily="34" charset="0"/>
              </a:rPr>
              <a:t>d’autodiagnostiquer leurs milieux à l’aide de différents questionnaires </a:t>
            </a:r>
            <a:r>
              <a:rPr lang="fr-CA" sz="1200" kern="100" dirty="0">
                <a:effectLst/>
                <a:latin typeface="Corbel" panose="020B0503020204020204" pitchFamily="34" charset="0"/>
                <a:ea typeface="Calibri" panose="020F0502020204030204" pitchFamily="34" charset="0"/>
                <a:cs typeface="Calibri" panose="020F0502020204030204" pitchFamily="34" charset="0"/>
              </a:rPr>
              <a:t>thématiques </a:t>
            </a:r>
            <a:r>
              <a:rPr lang="fr-CA" sz="1200" b="0" kern="100" dirty="0">
                <a:effectLst/>
                <a:latin typeface="Corbel" panose="020B0503020204020204" pitchFamily="34" charset="0"/>
                <a:ea typeface="Calibri" panose="020F0502020204030204" pitchFamily="34" charset="0"/>
                <a:cs typeface="Calibri" panose="020F0502020204030204" pitchFamily="34" charset="0"/>
              </a:rPr>
              <a:t>bilingues</a:t>
            </a:r>
            <a:r>
              <a:rPr lang="fr-CA" sz="1200" kern="100" dirty="0">
                <a:effectLst/>
                <a:latin typeface="Corbel" panose="020B0503020204020204" pitchFamily="34" charset="0"/>
                <a:ea typeface="Calibri" panose="020F0502020204030204" pitchFamily="34" charset="0"/>
                <a:cs typeface="Calibri" panose="020F0502020204030204" pitchFamily="34" charset="0"/>
              </a:rPr>
              <a:t>. Les questions sont tirées des objectifs gouvernementaux (donc en concomitance avec les travaux ministériels) et des connaissances scientifiques récentes (soit sur certains aspects qui ne font pas partie des politiques mais qu’on juge pertinents en tant que chercheurs).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orbel" panose="020B0503020204020204" pitchFamily="34" charset="0"/>
              </a:rPr>
              <a:t>Deux questionnaires thématiques </a:t>
            </a:r>
            <a:r>
              <a:rPr lang="fr-FR" sz="12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permettent d’évaluer </a:t>
            </a:r>
            <a:r>
              <a:rPr lang="fr-FR" sz="1200" b="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l’environnement alimentaire </a:t>
            </a:r>
            <a:r>
              <a:rPr lang="fr-FR" sz="12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dans lequel évoluent les élèves dans l’école.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000" dirty="0">
                <a:solidFill>
                  <a:srgbClr val="000000"/>
                </a:solidFill>
                <a:effectLst/>
                <a:latin typeface="Times New Roman" panose="02020603050405020304" pitchFamily="18" charset="0"/>
                <a:ea typeface="Times New Roman" panose="02020603050405020304" pitchFamily="18" charset="0"/>
                <a:cs typeface="Segoe UI" panose="020B0502040204020203" pitchFamily="34" charset="0"/>
              </a:rPr>
              <a:t>- le premier </a:t>
            </a:r>
            <a:r>
              <a:rPr lang="fr-CA" sz="1000" b="1" dirty="0">
                <a:solidFill>
                  <a:srgbClr val="000000"/>
                </a:solidFill>
                <a:effectLst/>
                <a:latin typeface="Times New Roman" panose="02020603050405020304" pitchFamily="18" charset="0"/>
                <a:ea typeface="Times New Roman" panose="02020603050405020304" pitchFamily="18" charset="0"/>
                <a:cs typeface="Segoe UI" panose="020B0502040204020203" pitchFamily="34" charset="0"/>
              </a:rPr>
              <a:t>CLIC</a:t>
            </a:r>
            <a:r>
              <a:rPr lang="fr-CA" sz="1000" dirty="0">
                <a:solidFill>
                  <a:srgbClr val="000000"/>
                </a:solidFill>
                <a:effectLst/>
                <a:latin typeface="Times New Roman" panose="02020603050405020304" pitchFamily="18" charset="0"/>
                <a:ea typeface="Times New Roman" panose="02020603050405020304" pitchFamily="18" charset="0"/>
                <a:cs typeface="Segoe UI" panose="020B0502040204020203" pitchFamily="34" charset="0"/>
              </a:rPr>
              <a:t> permet </a:t>
            </a:r>
            <a:r>
              <a:rPr lang="fr-CA" sz="1200" dirty="0">
                <a:solidFill>
                  <a:srgbClr val="161615"/>
                </a:solidFill>
                <a:effectLst/>
                <a:latin typeface="Calibri Light" panose="020F0302020204030204" pitchFamily="34" charset="0"/>
                <a:ea typeface="Times New Roman" panose="02020603050405020304" pitchFamily="18" charset="0"/>
              </a:rPr>
              <a:t>de déterminer si l’alimentation offerte au dîner par le service alimentaire est variée et si les aliments de bonne valeur nutritive sont privilégiés</a:t>
            </a:r>
            <a:r>
              <a:rPr lang="fr-CA" sz="1000" dirty="0">
                <a:solidFill>
                  <a:srgbClr val="161615"/>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8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endParaRPr>
          </a:p>
          <a:p>
            <a:r>
              <a:rPr lang="fr-CA" sz="1000" dirty="0">
                <a:solidFill>
                  <a:srgbClr val="000000"/>
                </a:solidFill>
                <a:effectLst/>
                <a:latin typeface="Times New Roman" panose="02020603050405020304" pitchFamily="18" charset="0"/>
                <a:ea typeface="Times New Roman" panose="02020603050405020304" pitchFamily="18" charset="0"/>
                <a:cs typeface="Segoe UI" panose="020B0502040204020203" pitchFamily="34" charset="0"/>
              </a:rPr>
              <a:t>- Alors que le deuxième </a:t>
            </a:r>
            <a:r>
              <a:rPr lang="fr-CA" sz="1200" b="1" dirty="0">
                <a:solidFill>
                  <a:srgbClr val="000000"/>
                </a:solidFill>
                <a:effectLst/>
                <a:latin typeface="Times New Roman" panose="02020603050405020304" pitchFamily="18" charset="0"/>
                <a:ea typeface="Times New Roman" panose="02020603050405020304" pitchFamily="18" charset="0"/>
                <a:cs typeface="Segoe UI" panose="020B0502040204020203" pitchFamily="34" charset="0"/>
              </a:rPr>
              <a:t>CLIC</a:t>
            </a:r>
            <a:r>
              <a:rPr lang="fr-CA" sz="1200" dirty="0">
                <a:solidFill>
                  <a:srgbClr val="000000"/>
                </a:solidFill>
                <a:effectLst/>
                <a:latin typeface="Times New Roman" panose="02020603050405020304" pitchFamily="18" charset="0"/>
                <a:ea typeface="Times New Roman" panose="02020603050405020304" pitchFamily="18" charset="0"/>
                <a:cs typeface="Segoe UI" panose="020B0502040204020203" pitchFamily="34" charset="0"/>
              </a:rPr>
              <a:t> </a:t>
            </a:r>
            <a:r>
              <a:rPr lang="fr-CA" sz="1200" dirty="0">
                <a:solidFill>
                  <a:srgbClr val="161615"/>
                </a:solidFill>
                <a:effectLst/>
                <a:latin typeface="Calibri" panose="020F0502020204030204" pitchFamily="34" charset="0"/>
                <a:ea typeface="Times New Roman" panose="02020603050405020304" pitchFamily="18" charset="0"/>
                <a:cs typeface="Times New Roman" panose="02020603050405020304" pitchFamily="18" charset="0"/>
              </a:rPr>
              <a:t>détermine si les contextes</a:t>
            </a:r>
            <a:r>
              <a:rPr lang="fr-CA" sz="1200" dirty="0">
                <a:effectLst/>
                <a:latin typeface="Calibri" panose="020F0502020204030204" pitchFamily="34" charset="0"/>
                <a:ea typeface="Calibri" panose="020F0502020204030204" pitchFamily="34" charset="0"/>
                <a:cs typeface="Times New Roman" panose="02020603050405020304" pitchFamily="18" charset="0"/>
              </a:rPr>
              <a:t> de repas permettant aux élèves de bien se nourrir, de socialiser et de développer des compétences alimentaires</a:t>
            </a:r>
            <a:r>
              <a:rPr lang="fr-CA" sz="1200" dirty="0">
                <a:solidFill>
                  <a:srgbClr val="161615"/>
                </a:solidFill>
                <a:effectLst/>
                <a:latin typeface="Calibri" panose="020F0502020204030204" pitchFamily="34" charset="0"/>
                <a:ea typeface="Calibri" panose="020F0502020204030204" pitchFamily="34" charset="0"/>
                <a:cs typeface="Times New Roman" panose="02020603050405020304" pitchFamily="18" charset="0"/>
              </a:rPr>
              <a:t>. Au primaire, un questionnaire est disponible pour évaluer le contexte au service de garde et au service des dineurs. </a:t>
            </a:r>
            <a:endParaRPr lang="fr-FR" sz="10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Des nouveautés : </a:t>
            </a:r>
            <a:r>
              <a:rPr lang="fr-FR" sz="1200" b="1"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CLIC</a:t>
            </a:r>
            <a:r>
              <a:rPr lang="fr-FR" sz="12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 La valorisation de la saine alimentation ainsi que trois questionnaires permettant de brosser le portrait de l’activité physique </a:t>
            </a:r>
            <a:r>
              <a:rPr lang="fr-FR" sz="1200" b="1"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CLIC – CLIC</a:t>
            </a:r>
            <a:r>
              <a:rPr lang="fr-FR" sz="12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a:t>
            </a:r>
          </a:p>
        </p:txBody>
      </p:sp>
      <p:sp>
        <p:nvSpPr>
          <p:cNvPr id="4" name="Espace réservé du numéro de diapositive 3"/>
          <p:cNvSpPr>
            <a:spLocks noGrp="1"/>
          </p:cNvSpPr>
          <p:nvPr>
            <p:ph type="sldNum" sz="quarter" idx="5"/>
          </p:nvPr>
        </p:nvSpPr>
        <p:spPr/>
        <p:txBody>
          <a:bodyPr/>
          <a:lstStyle/>
          <a:p>
            <a:fld id="{E037BF5E-AE1B-4A3C-B766-13E69464A23B}" type="slidenum">
              <a:rPr lang="fr-CA" smtClean="0"/>
              <a:t>2</a:t>
            </a:fld>
            <a:endParaRPr lang="fr-CA"/>
          </a:p>
        </p:txBody>
      </p:sp>
    </p:spTree>
    <p:extLst>
      <p:ext uri="{BB962C8B-B14F-4D97-AF65-F5344CB8AC3E}">
        <p14:creationId xmlns:p14="http://schemas.microsoft.com/office/powerpoint/2010/main" val="3964979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Times New Roman" panose="02020603050405020304" pitchFamily="18" charset="0"/>
                <a:ea typeface="Calibri" panose="020F0502020204030204" pitchFamily="34" charset="0"/>
              </a:rPr>
              <a:t>Contenu. </a:t>
            </a:r>
            <a:r>
              <a:rPr lang="fr-FR" dirty="0">
                <a:latin typeface="Quicksand-Medium"/>
              </a:rPr>
              <a:t>En plus de réaliser les étapes d'une démarche d'autodiagnostic simple et rigoureuse, l</a:t>
            </a:r>
            <a:r>
              <a:rPr lang="fr-FR" b="0" dirty="0">
                <a:latin typeface="Quicksand-Medium"/>
              </a:rPr>
              <a:t>e SIS permet d’obtenir un rapport personnalisé. Les informations du rapport pourraient par exemple être utilisées </a:t>
            </a:r>
            <a:r>
              <a:rPr lang="fr-CA" sz="1800" b="0" dirty="0">
                <a:effectLst/>
                <a:latin typeface="Nunito Light" pitchFamily="2" charset="0"/>
                <a:ea typeface="Times New Roman" panose="02020603050405020304" pitchFamily="18" charset="0"/>
                <a:cs typeface="Calibri" panose="020F0502020204030204" pitchFamily="34" charset="0"/>
              </a:rPr>
              <a:t>dans l’élaboration ou le suivi du projet éducatif, dans la révision de l’offre alimentaire du traiteur, pour revoir les règles de fonctionnement, ou pour valoriser le travail de l’équipe du service de garde, … et plus encore.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0" i="0" dirty="0">
                <a:solidFill>
                  <a:srgbClr val="000000"/>
                </a:solidFill>
                <a:effectLst/>
                <a:latin typeface="__Nunito_Sans_e0342e"/>
              </a:rPr>
              <a:t>En effet, le SIS est en adéquation avec l’Enjeu 1 des PEVR - La réussite éducative dans son orientation 3 - Faire des écoles et des centres des espaces accueillants dans l’objectif 5 - Améliorer le climat de bienveillance, de bien-être et de sécurité des élèves.</a:t>
            </a:r>
            <a:endParaRPr lang="fr-CA"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2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endParaRPr>
          </a:p>
          <a:p>
            <a:r>
              <a:rPr lang="fr-FR" sz="1200" b="1"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CLIC</a:t>
            </a:r>
            <a:r>
              <a:rPr lang="fr-FR" sz="12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 En outre, si un nombre suffisant d’écoles répondent, le SIS peut émettre un rapport </a:t>
            </a:r>
            <a:r>
              <a:rPr lang="fr-FR" sz="1200" b="1"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par région / par CSS</a:t>
            </a:r>
            <a:r>
              <a:rPr lang="fr-FR" sz="12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 Ces rapports pourraient outiller les intervenants qui supportent les équipes-écoles, le personnel de la santé publique ou les nutritionnistes d’un CSS</a:t>
            </a:r>
            <a:r>
              <a:rPr lang="fr-CA" sz="12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 dans leurs actions.</a:t>
            </a:r>
            <a:endParaRPr lang="fr-FR" sz="12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endParaRPr>
          </a:p>
          <a:p>
            <a:endParaRPr lang="fr-FR" sz="12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endParaRPr>
          </a:p>
          <a:p>
            <a:r>
              <a:rPr lang="fr-FR" sz="1200" b="1"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CLIC</a:t>
            </a:r>
            <a:r>
              <a:rPr lang="fr-FR" sz="12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 Le SIS peut brosser un portrait </a:t>
            </a:r>
            <a:r>
              <a:rPr lang="fr-FR" sz="1200" b="1"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provincial</a:t>
            </a:r>
            <a:r>
              <a:rPr lang="fr-FR" sz="12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 qui servirait de base scientifique aux instances responsables d'élaborer, d’évaluer l’implantation et de réviser les politiques publiques et les mesures de soutien. </a:t>
            </a:r>
          </a:p>
        </p:txBody>
      </p:sp>
      <p:sp>
        <p:nvSpPr>
          <p:cNvPr id="4" name="Espace réservé du numéro de diapositive 3"/>
          <p:cNvSpPr>
            <a:spLocks noGrp="1"/>
          </p:cNvSpPr>
          <p:nvPr>
            <p:ph type="sldNum" sz="quarter" idx="5"/>
          </p:nvPr>
        </p:nvSpPr>
        <p:spPr/>
        <p:txBody>
          <a:bodyPr/>
          <a:lstStyle/>
          <a:p>
            <a:fld id="{E037BF5E-AE1B-4A3C-B766-13E69464A23B}" type="slidenum">
              <a:rPr lang="fr-CA" smtClean="0"/>
              <a:t>3</a:t>
            </a:fld>
            <a:endParaRPr lang="fr-CA"/>
          </a:p>
        </p:txBody>
      </p:sp>
    </p:spTree>
    <p:extLst>
      <p:ext uri="{BB962C8B-B14F-4D97-AF65-F5344CB8AC3E}">
        <p14:creationId xmlns:p14="http://schemas.microsoft.com/office/powerpoint/2010/main" val="1513045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dirty="0">
                <a:solidFill>
                  <a:srgbClr val="000000"/>
                </a:solidFill>
                <a:effectLst/>
                <a:latin typeface="Times New Roman" panose="02020603050405020304" pitchFamily="18" charset="0"/>
                <a:ea typeface="Calibri" panose="020F0502020204030204" pitchFamily="34" charset="0"/>
              </a:rPr>
              <a:t>Contenu. </a:t>
            </a:r>
            <a:r>
              <a:rPr lang="fr-CA" sz="1200" b="0" i="0" u="none" strike="noStrike" baseline="0" dirty="0">
                <a:latin typeface="T3Font_1"/>
              </a:rPr>
              <a:t>Comment fonctionne le SIS?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baseline="0" dirty="0">
                <a:latin typeface="T3Font_1"/>
              </a:rPr>
              <a:t>Tout d’abord, au moment du déploiement, qui a eu lieu en novembre, les directions de toutes les écoles du Québec recevront un courriel d’invitation à participer au SIS </a:t>
            </a:r>
            <a:r>
              <a:rPr lang="fr-CA" sz="1200" b="1" i="0" u="none" strike="noStrike" baseline="0" dirty="0">
                <a:latin typeface="T3Font_1"/>
              </a:rPr>
              <a:t>CLIC</a:t>
            </a:r>
            <a:r>
              <a:rPr lang="fr-CA" sz="1200" b="0" i="0" u="none" strike="noStrike" baseline="0" dirty="0">
                <a:latin typeface="T3Font_1"/>
              </a:rPr>
              <a:t>. Le courriel est </a:t>
            </a:r>
            <a:r>
              <a:rPr lang="fr-CA" dirty="0"/>
              <a:t>similaire à celui-ci et contient les identifiants de connexion, soit le nom d’utilisateur et un mot de passe. Cette méthode de connexion permet d’assurer la sécurité de la plateforme. Un tutoriel pour présenter le processus de connexion est disponible.</a:t>
            </a:r>
          </a:p>
          <a:p>
            <a:endParaRPr lang="fr-CA" sz="1200" b="0" i="0" u="none" strike="noStrike" baseline="0" dirty="0">
              <a:latin typeface="T3Font_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baseline="0" dirty="0">
                <a:latin typeface="T3Font_1"/>
              </a:rPr>
              <a:t>À l’aide de l’information de connexion personnalisée présente dans le courriel </a:t>
            </a:r>
            <a:r>
              <a:rPr lang="fr-CA" sz="1200" b="1" i="0" u="none" strike="noStrike" baseline="0" dirty="0">
                <a:latin typeface="T3Font_1"/>
              </a:rPr>
              <a:t>CLIC</a:t>
            </a:r>
            <a:r>
              <a:rPr lang="fr-CA" sz="1200" b="0" i="0" u="none" strike="noStrike" baseline="0" dirty="0">
                <a:latin typeface="T3Font_1"/>
              </a:rPr>
              <a:t>, la direction d’une école qui souhaite participer peut se connecter au système d’information scolaire </a:t>
            </a:r>
            <a:r>
              <a:rPr lang="fr-CA" dirty="0"/>
              <a:t>en cliquant sur le bouton ou allant directement sur l’URL du Système (</a:t>
            </a:r>
            <a:r>
              <a:rPr lang="fr-CA" sz="1200" dirty="0">
                <a:solidFill>
                  <a:schemeClr val="accent2"/>
                </a:solidFill>
                <a:latin typeface="Corbel" panose="020B0503020204020204" pitchFamily="34" charset="0"/>
              </a:rPr>
              <a:t>https://sis-qc.ca/fr/login) </a:t>
            </a:r>
            <a:r>
              <a:rPr lang="fr-CA" sz="1200" b="0" i="0" u="none" strike="noStrike" baseline="0" dirty="0">
                <a:latin typeface="T3Font_1"/>
              </a:rPr>
              <a:t>pour…</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i="0" u="none" strike="noStrike" baseline="0" dirty="0">
                <a:latin typeface="T3Font_1"/>
              </a:rPr>
              <a:t>CLIC </a:t>
            </a:r>
            <a:r>
              <a:rPr lang="fr-CA" sz="1200" b="0" i="0" u="none" strike="noStrike" baseline="0" dirty="0">
                <a:latin typeface="T3Font_1"/>
              </a:rPr>
              <a:t>répondre à des questions portant sur les caractéristiques générales de l’école; cela prend 10 minutes. À la fin du questionnaire, les questionnaires thématiques spécifiques seront rendus accessibles.</a:t>
            </a:r>
            <a:endParaRPr lang="fr-CA" dirty="0"/>
          </a:p>
        </p:txBody>
      </p:sp>
      <p:sp>
        <p:nvSpPr>
          <p:cNvPr id="4" name="Espace réservé du numéro de diapositive 3"/>
          <p:cNvSpPr>
            <a:spLocks noGrp="1"/>
          </p:cNvSpPr>
          <p:nvPr>
            <p:ph type="sldNum" sz="quarter" idx="5"/>
          </p:nvPr>
        </p:nvSpPr>
        <p:spPr/>
        <p:txBody>
          <a:bodyPr/>
          <a:lstStyle/>
          <a:p>
            <a:fld id="{E037BF5E-AE1B-4A3C-B766-13E69464A23B}" type="slidenum">
              <a:rPr lang="fr-CA" smtClean="0"/>
              <a:t>4</a:t>
            </a:fld>
            <a:endParaRPr lang="fr-CA"/>
          </a:p>
        </p:txBody>
      </p:sp>
    </p:spTree>
    <p:extLst>
      <p:ext uri="{BB962C8B-B14F-4D97-AF65-F5344CB8AC3E}">
        <p14:creationId xmlns:p14="http://schemas.microsoft.com/office/powerpoint/2010/main" val="3370225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CA" sz="1800" b="1" dirty="0">
                <a:solidFill>
                  <a:srgbClr val="000000"/>
                </a:solidFill>
                <a:effectLst/>
                <a:latin typeface="Times New Roman" panose="02020603050405020304" pitchFamily="18" charset="0"/>
                <a:ea typeface="Calibri" panose="020F0502020204030204" pitchFamily="34" charset="0"/>
              </a:rPr>
              <a:t>Contenu. </a:t>
            </a:r>
            <a:r>
              <a:rPr lang="fr-FR" sz="1800" b="0" i="0" dirty="0">
                <a:solidFill>
                  <a:srgbClr val="000000"/>
                </a:solidFill>
                <a:effectLst/>
                <a:latin typeface="__Nunito_Sans_8431e2"/>
              </a:rPr>
              <a:t>La direction d’une école peut donc directement à la fin du questionnaire Accueil et attribution attribuer les questionnaires </a:t>
            </a:r>
            <a:r>
              <a:rPr lang="fr-CA" sz="1800" dirty="0">
                <a:effectLst/>
                <a:latin typeface="Calibri" panose="020F0502020204030204" pitchFamily="34" charset="0"/>
                <a:ea typeface="Calibri" panose="020F0502020204030204" pitchFamily="34" charset="0"/>
                <a:cs typeface="Times New Roman" panose="02020603050405020304" pitchFamily="18" charset="0"/>
              </a:rPr>
              <a:t>thématiques rendus disponibles pour son école.</a:t>
            </a:r>
          </a:p>
        </p:txBody>
      </p:sp>
      <p:sp>
        <p:nvSpPr>
          <p:cNvPr id="4" name="Espace réservé du numéro de diapositive 3"/>
          <p:cNvSpPr>
            <a:spLocks noGrp="1"/>
          </p:cNvSpPr>
          <p:nvPr>
            <p:ph type="sldNum" sz="quarter" idx="5"/>
          </p:nvPr>
        </p:nvSpPr>
        <p:spPr/>
        <p:txBody>
          <a:bodyPr/>
          <a:lstStyle/>
          <a:p>
            <a:fld id="{E6B95BD1-C04E-41ED-AF06-56988B00ABD5}" type="slidenum">
              <a:rPr lang="fr-CA" smtClean="0"/>
              <a:t>5</a:t>
            </a:fld>
            <a:endParaRPr lang="fr-CA"/>
          </a:p>
        </p:txBody>
      </p:sp>
    </p:spTree>
    <p:extLst>
      <p:ext uri="{BB962C8B-B14F-4D97-AF65-F5344CB8AC3E}">
        <p14:creationId xmlns:p14="http://schemas.microsoft.com/office/powerpoint/2010/main" val="238203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CA" sz="1200" b="1" dirty="0">
                <a:solidFill>
                  <a:srgbClr val="000000"/>
                </a:solidFill>
                <a:effectLst/>
                <a:latin typeface="Times New Roman" panose="02020603050405020304" pitchFamily="18" charset="0"/>
                <a:ea typeface="Calibri" panose="020F0502020204030204" pitchFamily="34" charset="0"/>
              </a:rPr>
              <a:t>Contenu. </a:t>
            </a:r>
            <a:r>
              <a:rPr lang="fr-CA" sz="1200" dirty="0">
                <a:effectLst/>
                <a:latin typeface="Calibri" panose="020F0502020204030204" pitchFamily="34" charset="0"/>
                <a:ea typeface="Calibri" panose="020F0502020204030204" pitchFamily="34" charset="0"/>
                <a:cs typeface="Times New Roman" panose="02020603050405020304" pitchFamily="18" charset="0"/>
              </a:rPr>
              <a:t>Pour décider à qui attribuer chaque questionnaire, il faut consulter le résumé </a:t>
            </a:r>
            <a:r>
              <a:rPr lang="fr-CA" sz="1200" u="none" dirty="0">
                <a:effectLst/>
                <a:latin typeface="Calibri" panose="020F0502020204030204" pitchFamily="34" charset="0"/>
                <a:ea typeface="Calibri" panose="020F0502020204030204" pitchFamily="34" charset="0"/>
                <a:cs typeface="Times New Roman" panose="02020603050405020304" pitchFamily="18" charset="0"/>
              </a:rPr>
              <a:t>détaillant </a:t>
            </a:r>
            <a:r>
              <a:rPr lang="fr-CA" sz="1200" dirty="0">
                <a:effectLst/>
                <a:latin typeface="Calibri" panose="020F0502020204030204" pitchFamily="34" charset="0"/>
                <a:ea typeface="Calibri" panose="020F0502020204030204" pitchFamily="34" charset="0"/>
                <a:cs typeface="Times New Roman" panose="02020603050405020304" pitchFamily="18" charset="0"/>
              </a:rPr>
              <a:t>le sujet du questionnaire et le type d’intervenant ou d’intervenante ciblé. Pour obtenir le portrait le plus précis possible, il est essentiel, à cette étape, de prendre le temps de bien évaluer </a:t>
            </a:r>
            <a:r>
              <a:rPr lang="fr-CA" sz="1200" u="none" dirty="0">
                <a:effectLst/>
                <a:latin typeface="Calibri" panose="020F0502020204030204" pitchFamily="34" charset="0"/>
                <a:ea typeface="Calibri" panose="020F0502020204030204" pitchFamily="34" charset="0"/>
                <a:cs typeface="Times New Roman" panose="02020603050405020304" pitchFamily="18" charset="0"/>
              </a:rPr>
              <a:t>qui</a:t>
            </a:r>
            <a:r>
              <a:rPr lang="fr-CA" sz="1200" dirty="0">
                <a:effectLst/>
                <a:latin typeface="Calibri" panose="020F0502020204030204" pitchFamily="34" charset="0"/>
                <a:ea typeface="Calibri" panose="020F0502020204030204" pitchFamily="34" charset="0"/>
                <a:cs typeface="Times New Roman" panose="02020603050405020304" pitchFamily="18" charset="0"/>
              </a:rPr>
              <a:t> dans l’école est le mieux outillé pour donner des réponses détaillées à propos de la thématique évaluée. </a:t>
            </a:r>
          </a:p>
          <a:p>
            <a:pPr>
              <a:lnSpc>
                <a:spcPct val="107000"/>
              </a:lnSpc>
              <a:spcAft>
                <a:spcPts val="800"/>
              </a:spcAft>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dirty="0">
                <a:effectLst/>
                <a:latin typeface="Calibri" panose="020F0502020204030204" pitchFamily="34" charset="0"/>
                <a:ea typeface="Calibri" panose="020F0502020204030204" pitchFamily="34" charset="0"/>
                <a:cs typeface="Times New Roman" panose="02020603050405020304" pitchFamily="18" charset="0"/>
              </a:rPr>
              <a:t>Une fois que le choix est fait, il faut maintenant entrer les coordonnées de la personne choisie. E</a:t>
            </a:r>
            <a:r>
              <a:rPr lang="fr-CA" sz="1200" u="none" dirty="0">
                <a:effectLst/>
                <a:latin typeface="Calibri" panose="020F0502020204030204" pitchFamily="34" charset="0"/>
                <a:ea typeface="Calibri" panose="020F0502020204030204" pitchFamily="34" charset="0"/>
                <a:cs typeface="Times New Roman" panose="02020603050405020304" pitchFamily="18" charset="0"/>
              </a:rPr>
              <a:t>lle </a:t>
            </a:r>
            <a:r>
              <a:rPr lang="fr-CA" sz="1200" dirty="0">
                <a:effectLst/>
                <a:latin typeface="Calibri" panose="020F0502020204030204" pitchFamily="34" charset="0"/>
                <a:ea typeface="Calibri" panose="020F0502020204030204" pitchFamily="34" charset="0"/>
                <a:cs typeface="Times New Roman" panose="02020603050405020304" pitchFamily="18" charset="0"/>
              </a:rPr>
              <a:t>recevra automatiquement un courriel d’invitation pour accéder à son questionnaire thématique sur le Système d’information scolaire. Celui-ci contiendra l’information de connexion.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ffectLst/>
                <a:latin typeface="Calibri" panose="020F0502020204030204" pitchFamily="34" charset="0"/>
                <a:ea typeface="Calibri" panose="020F0502020204030204" pitchFamily="34" charset="0"/>
                <a:cs typeface="Times New Roman" panose="02020603050405020304" pitchFamily="18" charset="0"/>
              </a:rPr>
              <a:t>Cette étape doit être répétée pour les autres questionnaires thématiques disponibles.</a:t>
            </a:r>
          </a:p>
        </p:txBody>
      </p:sp>
      <p:sp>
        <p:nvSpPr>
          <p:cNvPr id="4" name="Espace réservé du numéro de diapositive 3"/>
          <p:cNvSpPr>
            <a:spLocks noGrp="1"/>
          </p:cNvSpPr>
          <p:nvPr>
            <p:ph type="sldNum" sz="quarter" idx="5"/>
          </p:nvPr>
        </p:nvSpPr>
        <p:spPr/>
        <p:txBody>
          <a:bodyPr/>
          <a:lstStyle/>
          <a:p>
            <a:fld id="{E6B95BD1-C04E-41ED-AF06-56988B00ABD5}" type="slidenum">
              <a:rPr lang="fr-CA" smtClean="0"/>
              <a:t>6</a:t>
            </a:fld>
            <a:endParaRPr lang="fr-CA"/>
          </a:p>
        </p:txBody>
      </p:sp>
    </p:spTree>
    <p:extLst>
      <p:ext uri="{BB962C8B-B14F-4D97-AF65-F5344CB8AC3E}">
        <p14:creationId xmlns:p14="http://schemas.microsoft.com/office/powerpoint/2010/main" val="172329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Times New Roman" panose="02020603050405020304" pitchFamily="18" charset="0"/>
                <a:ea typeface="Calibri" panose="020F0502020204030204" pitchFamily="34" charset="0"/>
              </a:rPr>
              <a:t>Contenu. </a:t>
            </a:r>
            <a:r>
              <a:rPr lang="fr-CA" sz="1200" dirty="0">
                <a:effectLst/>
                <a:latin typeface="Calibri" panose="020F0502020204030204" pitchFamily="34" charset="0"/>
                <a:ea typeface="Calibri" panose="020F0502020204030204" pitchFamily="34" charset="0"/>
                <a:cs typeface="Times New Roman" panose="02020603050405020304" pitchFamily="18" charset="0"/>
              </a:rPr>
              <a:t>À tout moment, vous il est possible de se reconnecter à la plateforme afin de suivre sa participation. </a:t>
            </a:r>
          </a:p>
          <a:p>
            <a:r>
              <a:rPr lang="fr-FR" b="1" i="0" dirty="0">
                <a:solidFill>
                  <a:srgbClr val="000000"/>
                </a:solidFill>
                <a:effectLst/>
                <a:latin typeface="__Nunito_Sans_8431e2"/>
              </a:rPr>
              <a:t>Explorons un peu l’interface de la plateforme. Il ressemble à ceci.</a:t>
            </a:r>
          </a:p>
          <a:p>
            <a:r>
              <a:rPr lang="fr-FR" b="1" i="0" dirty="0">
                <a:solidFill>
                  <a:srgbClr val="000000"/>
                </a:solidFill>
                <a:effectLst/>
                <a:latin typeface="__Nunito_Sans_8431e2"/>
              </a:rPr>
              <a:t>CLIC </a:t>
            </a:r>
            <a:r>
              <a:rPr lang="fr-FR" b="0" i="0" dirty="0">
                <a:solidFill>
                  <a:srgbClr val="000000"/>
                </a:solidFill>
                <a:effectLst/>
                <a:latin typeface="__Nunito_Sans_8431e2"/>
              </a:rPr>
              <a:t>Les écoles administrées par un même directeur ont leur propre onglet pour faciliter la gestion.</a:t>
            </a:r>
          </a:p>
          <a:p>
            <a:r>
              <a:rPr lang="fr-FR" b="0" i="0" dirty="0">
                <a:solidFill>
                  <a:srgbClr val="000000"/>
                </a:solidFill>
                <a:effectLst/>
                <a:latin typeface="__Nunito_Sans_8431e2"/>
              </a:rPr>
              <a:t>Comme mentionné, lorsque le questionnaire Accueil et attribution est répondu, les questionnaires thématiques spécifiques au contexte de l’école sont disponibles et la durée et le statut de chacun apparait ici.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i="0" dirty="0">
                <a:solidFill>
                  <a:srgbClr val="000000"/>
                </a:solidFill>
                <a:effectLst/>
                <a:latin typeface="__Nunito_Sans_8431e2"/>
              </a:rPr>
              <a:t>CLIC </a:t>
            </a:r>
            <a:r>
              <a:rPr lang="fr-FR" b="0" i="0" dirty="0">
                <a:solidFill>
                  <a:srgbClr val="000000"/>
                </a:solidFill>
                <a:effectLst/>
                <a:latin typeface="__Nunito_Sans_8431e2"/>
              </a:rPr>
              <a:t>La colonne À faire présente les actions à prendre pour chacun est également indiquée. </a:t>
            </a:r>
            <a:r>
              <a:rPr lang="fr-CA" sz="1200" dirty="0">
                <a:effectLst/>
                <a:latin typeface="Calibri" panose="020F0502020204030204" pitchFamily="34" charset="0"/>
                <a:ea typeface="Calibri" panose="020F0502020204030204" pitchFamily="34" charset="0"/>
                <a:cs typeface="Times New Roman" panose="02020603050405020304" pitchFamily="18" charset="0"/>
              </a:rPr>
              <a:t>Il est alors facile de faire des suivis avec les intervenants ou intervenantes ciblés selon l’avancement de chaque questionnaire (soit la colonne statut).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Pts val="1000"/>
              <a:buFont typeface="Symbol" panose="05050102010706020507" pitchFamily="18" charset="2"/>
              <a:buNone/>
              <a:tabLst>
                <a:tab pos="228600" algn="l"/>
                <a:tab pos="1857375" algn="l"/>
              </a:tabLst>
              <a:defRPr/>
            </a:pPr>
            <a:r>
              <a:rPr lang="fr-FR" sz="12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Lorsque les rapports personnalisés seront disponibles, un courriel sera acheminé à la direction de l’école ET au répondant. Il sera possible de les consulter en cliquant sur le bouton Consulter le rapport. Le rapport permet de prendre conscience rapidement des aspects à maintenir dans l’école et ceux qui gagneraient à être révisés. Le rapport contient également des recommandations et des ressources visant à accompagner les écoles dans leurs démarches d’amélioration. </a:t>
            </a:r>
          </a:p>
          <a:p>
            <a:endParaRPr lang="fr-FR" b="1" dirty="0"/>
          </a:p>
          <a:p>
            <a:r>
              <a:rPr lang="fr-FR" b="1" dirty="0"/>
              <a:t>CLIC </a:t>
            </a:r>
            <a:r>
              <a:rPr lang="fr-CA" dirty="0"/>
              <a:t>L’ensemble de la plateforme est disponible en FR et en EN.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CLIC </a:t>
            </a:r>
            <a:r>
              <a:rPr lang="fr-FR" b="0" i="0" dirty="0">
                <a:solidFill>
                  <a:srgbClr val="000000"/>
                </a:solidFill>
                <a:effectLst/>
                <a:latin typeface="__Nunito_Sans_8431e2"/>
              </a:rPr>
              <a:t>En tout temps, il est possible cliquer sur aide, en bas à droite, pour voir ou revoir un tutoriel. </a:t>
            </a:r>
          </a:p>
        </p:txBody>
      </p:sp>
      <p:sp>
        <p:nvSpPr>
          <p:cNvPr id="4" name="Espace réservé du numéro de diapositive 3"/>
          <p:cNvSpPr>
            <a:spLocks noGrp="1"/>
          </p:cNvSpPr>
          <p:nvPr>
            <p:ph type="sldNum" sz="quarter" idx="5"/>
          </p:nvPr>
        </p:nvSpPr>
        <p:spPr/>
        <p:txBody>
          <a:bodyPr/>
          <a:lstStyle/>
          <a:p>
            <a:fld id="{E037BF5E-AE1B-4A3C-B766-13E69464A23B}" type="slidenum">
              <a:rPr lang="fr-CA" smtClean="0"/>
              <a:t>7</a:t>
            </a:fld>
            <a:endParaRPr lang="fr-CA"/>
          </a:p>
        </p:txBody>
      </p:sp>
    </p:spTree>
    <p:extLst>
      <p:ext uri="{BB962C8B-B14F-4D97-AF65-F5344CB8AC3E}">
        <p14:creationId xmlns:p14="http://schemas.microsoft.com/office/powerpoint/2010/main" val="78784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b="1" dirty="0">
                <a:solidFill>
                  <a:srgbClr val="000000"/>
                </a:solidFill>
                <a:effectLst/>
                <a:latin typeface="Times New Roman" panose="02020603050405020304" pitchFamily="18" charset="0"/>
                <a:ea typeface="Calibri" panose="020F0502020204030204" pitchFamily="34" charset="0"/>
              </a:rPr>
              <a:t>Contenu. </a:t>
            </a:r>
            <a:r>
              <a:rPr lang="fr-FR" sz="1800" dirty="0"/>
              <a:t>Maintenant, c’est à vous de jouer!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t>La plateforme est active de novembre 2024 jusqu’au printemps 2025.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CLIC</a:t>
            </a:r>
            <a:r>
              <a:rPr lang="fr-FR" sz="1800" dirty="0"/>
              <a:t> Pour les directions d’école, c’est le moment d</a:t>
            </a:r>
            <a:r>
              <a:rPr lang="fr-CA" sz="2800" b="0" i="0" dirty="0">
                <a:solidFill>
                  <a:srgbClr val="000000"/>
                </a:solidFill>
                <a:effectLst/>
                <a:latin typeface="__Nunito_Sans_e0342e"/>
              </a:rPr>
              <a:t>’autodiagnostiquer leur milieu scolaire </a:t>
            </a:r>
            <a:r>
              <a:rPr lang="fr-CA" sz="4000" b="0" i="0" dirty="0">
                <a:solidFill>
                  <a:srgbClr val="000000"/>
                </a:solidFill>
                <a:effectLst/>
                <a:latin typeface="__Nunito_Sans_e0342e"/>
              </a:rPr>
              <a:t>et de débuter une démarche de création d’un environnement favorable à l’adoption d’une saine alimentation et d’un mode de vie physiquement actif, et ce, </a:t>
            </a:r>
            <a:r>
              <a:rPr lang="fr-CA" sz="4000" b="1" i="0" dirty="0">
                <a:solidFill>
                  <a:srgbClr val="000000"/>
                </a:solidFill>
                <a:effectLst/>
                <a:latin typeface="__Nunito_Sans_e0342e"/>
              </a:rPr>
              <a:t>conformément aux orientations de la prochaine Politique-cadre</a:t>
            </a:r>
            <a:r>
              <a:rPr lang="fr-CA" sz="4000" b="0" i="0" dirty="0">
                <a:solidFill>
                  <a:srgbClr val="000000"/>
                </a:solidFill>
                <a:effectLst/>
                <a:latin typeface="__Nunito_Sans_e0342e"/>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CLIC </a:t>
            </a:r>
            <a:r>
              <a:rPr lang="fr-FR" sz="1800" dirty="0"/>
              <a:t>Pour les autres acteurs, vous avez un rôle d'influence et d'accompagnement des milieux scolaires primaires et secondaires pour la création d'environnement favorables aux saines habitudes de vie et, par le fait même, à la réussite éducative. </a:t>
            </a:r>
          </a:p>
          <a:p>
            <a:r>
              <a:rPr lang="fr-FR" sz="1800" b="0" i="0" dirty="0">
                <a:solidFill>
                  <a:srgbClr val="000000"/>
                </a:solidFill>
                <a:effectLst/>
                <a:latin typeface="Corbel" panose="020B0503020204020204" pitchFamily="34" charset="0"/>
              </a:rPr>
              <a:t>Encouragez et mobilisez les milieux scolaires à participer. Parlez du SIS à vos collègues, diffusez l'information dans votre infolettre et sur vos réseaux sociaux, envoyez un courriel à vos partenaires, informez la direction de l'école de vos enfants, ... Chaque petit pas compte!</a:t>
            </a:r>
            <a:endParaRPr lang="fr-FR" sz="1800" b="0" i="0" dirty="0">
              <a:solidFill>
                <a:srgbClr val="242424"/>
              </a:solidFill>
              <a:effectLst/>
              <a:latin typeface="Corbel" panose="020B0503020204020204" pitchFamily="34" charset="0"/>
            </a:endParaRPr>
          </a:p>
        </p:txBody>
      </p:sp>
      <p:sp>
        <p:nvSpPr>
          <p:cNvPr id="4" name="Espace réservé du numéro de diapositive 3"/>
          <p:cNvSpPr>
            <a:spLocks noGrp="1"/>
          </p:cNvSpPr>
          <p:nvPr>
            <p:ph type="sldNum" sz="quarter" idx="5"/>
          </p:nvPr>
        </p:nvSpPr>
        <p:spPr/>
        <p:txBody>
          <a:bodyPr/>
          <a:lstStyle/>
          <a:p>
            <a:fld id="{E037BF5E-AE1B-4A3C-B766-13E69464A23B}" type="slidenum">
              <a:rPr lang="fr-CA" smtClean="0"/>
              <a:t>8</a:t>
            </a:fld>
            <a:endParaRPr lang="fr-CA"/>
          </a:p>
        </p:txBody>
      </p:sp>
    </p:spTree>
    <p:extLst>
      <p:ext uri="{BB962C8B-B14F-4D97-AF65-F5344CB8AC3E}">
        <p14:creationId xmlns:p14="http://schemas.microsoft.com/office/powerpoint/2010/main" val="809101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effectLst/>
                <a:latin typeface="Times New Roman" panose="02020603050405020304" pitchFamily="18" charset="0"/>
                <a:ea typeface="Calibri" panose="020F0502020204030204" pitchFamily="34" charset="0"/>
              </a:rPr>
              <a:t>Contenu. </a:t>
            </a:r>
            <a:r>
              <a:rPr lang="fr-FR" sz="1200" dirty="0">
                <a:solidFill>
                  <a:srgbClr val="000000"/>
                </a:solidFill>
                <a:effectLst/>
                <a:latin typeface="Corbel" panose="020B0503020204020204" pitchFamily="34" charset="0"/>
                <a:ea typeface="Times New Roman" panose="02020603050405020304" pitchFamily="18" charset="0"/>
                <a:cs typeface="Segoe UI" panose="020B0502040204020203" pitchFamily="34" charset="0"/>
              </a:rPr>
              <a:t>Pour favoriser cette mobilisation, un site web </a:t>
            </a:r>
            <a:r>
              <a:rPr lang="fr-CA" sz="1800" kern="100" dirty="0">
                <a:effectLst/>
                <a:latin typeface="Corbel" panose="020B0503020204020204" pitchFamily="34" charset="0"/>
                <a:ea typeface="Aptos" panose="020B0004020202020204" pitchFamily="34" charset="0"/>
                <a:cs typeface="Times New Roman" panose="02020603050405020304" pitchFamily="18" charset="0"/>
              </a:rPr>
              <a:t>a été créé afin de regrouper toutes l’information pertinente en lien avec le SIS : </a:t>
            </a:r>
            <a:r>
              <a:rPr lang="fr-CA" sz="1800" u="sng" kern="100" dirty="0">
                <a:solidFill>
                  <a:srgbClr val="467886"/>
                </a:solidFill>
                <a:effectLst/>
                <a:latin typeface="Corbel" panose="020B0503020204020204" pitchFamily="34" charset="0"/>
                <a:ea typeface="Aptos" panose="020B0004020202020204" pitchFamily="34" charset="0"/>
                <a:cs typeface="Times New Roman" panose="02020603050405020304" pitchFamily="18" charset="0"/>
                <a:hlinkClick r:id="rId3"/>
              </a:rPr>
              <a:t>https://sis-qc.ca/fr/sis/accueil</a:t>
            </a:r>
            <a:r>
              <a:rPr lang="fr-CA" sz="1800" kern="100" dirty="0">
                <a:effectLst/>
                <a:latin typeface="Corbel" panose="020B0503020204020204" pitchFamily="34" charset="0"/>
                <a:ea typeface="Aptos" panose="020B0004020202020204" pitchFamily="34" charset="0"/>
                <a:cs typeface="Times New Roman" panose="02020603050405020304" pitchFamily="18" charset="0"/>
              </a:rPr>
              <a:t>. Consultez-le pour en apprendre plus sur le fonctionnement du système (p. ex. tutoriels), le contenu des questionnaires ainsi que pour télécharger des outils promotionnels. Une foire aux questions est aussi disponible.</a:t>
            </a:r>
            <a:endParaRPr lang="fr-FR" sz="1200" kern="100" dirty="0">
              <a:solidFill>
                <a:srgbClr val="000000"/>
              </a:solidFill>
              <a:effectLst/>
              <a:latin typeface="Corbel" panose="020B0503020204020204" pitchFamily="34" charset="0"/>
              <a:ea typeface="Aptos" panose="020B0004020202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00" dirty="0">
              <a:solidFill>
                <a:srgbClr val="000000"/>
              </a:solidFill>
              <a:effectLst/>
              <a:latin typeface="Corbel" panose="020B0503020204020204" pitchFamily="34" charset="0"/>
              <a:ea typeface="Aptos" panose="020B0004020202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00" dirty="0">
                <a:solidFill>
                  <a:srgbClr val="000000"/>
                </a:solidFill>
                <a:effectLst/>
                <a:latin typeface="Corbel" panose="020B0503020204020204" pitchFamily="34" charset="0"/>
                <a:ea typeface="Aptos" panose="020B0004020202020204" pitchFamily="34" charset="0"/>
                <a:cs typeface="Segoe UI" panose="020B0502040204020203" pitchFamily="34" charset="0"/>
              </a:rPr>
              <a:t>Merci </a:t>
            </a:r>
            <a:r>
              <a:rPr lang="fr-CA" sz="1800" dirty="0">
                <a:effectLst/>
                <a:latin typeface="Corbel" panose="020B0503020204020204" pitchFamily="34" charset="0"/>
                <a:ea typeface="Aptos" panose="020B0004020202020204" pitchFamily="34" charset="0"/>
                <a:cs typeface="Times New Roman" panose="02020603050405020304" pitchFamily="18" charset="0"/>
              </a:rPr>
              <a:t>pour chacune de vos actions!</a:t>
            </a:r>
            <a:endParaRPr lang="fr-CA"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E037BF5E-AE1B-4A3C-B766-13E69464A23B}" type="slidenum">
              <a:rPr lang="fr-CA" smtClean="0"/>
              <a:t>9</a:t>
            </a:fld>
            <a:endParaRPr lang="fr-CA"/>
          </a:p>
        </p:txBody>
      </p:sp>
    </p:spTree>
    <p:extLst>
      <p:ext uri="{BB962C8B-B14F-4D97-AF65-F5344CB8AC3E}">
        <p14:creationId xmlns:p14="http://schemas.microsoft.com/office/powerpoint/2010/main" val="206741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36B9E-D00F-4EEE-A794-2158DFB586B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A0D6B308-7EC0-4C4F-8F49-BFC3C36A8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A474048B-48A4-41EB-AEA8-314ECFF4E427}"/>
              </a:ext>
            </a:extLst>
          </p:cNvPr>
          <p:cNvSpPr>
            <a:spLocks noGrp="1"/>
          </p:cNvSpPr>
          <p:nvPr>
            <p:ph type="dt" sz="half" idx="10"/>
          </p:nvPr>
        </p:nvSpPr>
        <p:spPr/>
        <p:txBody>
          <a:bodyPr/>
          <a:lstStyle/>
          <a:p>
            <a:fld id="{E33A8C84-93B1-40D8-AB0A-E62673DBEA9C}" type="datetimeFigureOut">
              <a:rPr lang="fr-CA" smtClean="0"/>
              <a:t>2024-11-18</a:t>
            </a:fld>
            <a:endParaRPr lang="fr-CA"/>
          </a:p>
        </p:txBody>
      </p:sp>
      <p:sp>
        <p:nvSpPr>
          <p:cNvPr id="5" name="Espace réservé du pied de page 4">
            <a:extLst>
              <a:ext uri="{FF2B5EF4-FFF2-40B4-BE49-F238E27FC236}">
                <a16:creationId xmlns:a16="http://schemas.microsoft.com/office/drawing/2014/main" id="{9608193D-67DB-4EB0-ACB8-5BE7D51F769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3513AD9-5FB5-40D1-A448-891C2A977171}"/>
              </a:ext>
            </a:extLst>
          </p:cNvPr>
          <p:cNvSpPr>
            <a:spLocks noGrp="1"/>
          </p:cNvSpPr>
          <p:nvPr>
            <p:ph type="sldNum" sz="quarter" idx="12"/>
          </p:nvPr>
        </p:nvSpPr>
        <p:spPr/>
        <p:txBody>
          <a:bodyPr/>
          <a:lstStyle/>
          <a:p>
            <a:fld id="{87059203-A3D0-4ADF-B151-791A7B852BBD}" type="slidenum">
              <a:rPr lang="fr-CA" smtClean="0"/>
              <a:t>‹N°›</a:t>
            </a:fld>
            <a:endParaRPr lang="fr-CA"/>
          </a:p>
        </p:txBody>
      </p:sp>
    </p:spTree>
    <p:extLst>
      <p:ext uri="{BB962C8B-B14F-4D97-AF65-F5344CB8AC3E}">
        <p14:creationId xmlns:p14="http://schemas.microsoft.com/office/powerpoint/2010/main" val="4262687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DEDB08-8C9A-4058-B9D3-8C269A783955}"/>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72382428-8DCF-4E4D-9435-B48451A9C3C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858032D-C6CE-477A-BA14-928C99851EF4}"/>
              </a:ext>
            </a:extLst>
          </p:cNvPr>
          <p:cNvSpPr>
            <a:spLocks noGrp="1"/>
          </p:cNvSpPr>
          <p:nvPr>
            <p:ph type="dt" sz="half" idx="10"/>
          </p:nvPr>
        </p:nvSpPr>
        <p:spPr/>
        <p:txBody>
          <a:bodyPr/>
          <a:lstStyle/>
          <a:p>
            <a:fld id="{E33A8C84-93B1-40D8-AB0A-E62673DBEA9C}" type="datetimeFigureOut">
              <a:rPr lang="fr-CA" smtClean="0"/>
              <a:t>2024-11-18</a:t>
            </a:fld>
            <a:endParaRPr lang="fr-CA"/>
          </a:p>
        </p:txBody>
      </p:sp>
      <p:sp>
        <p:nvSpPr>
          <p:cNvPr id="5" name="Espace réservé du pied de page 4">
            <a:extLst>
              <a:ext uri="{FF2B5EF4-FFF2-40B4-BE49-F238E27FC236}">
                <a16:creationId xmlns:a16="http://schemas.microsoft.com/office/drawing/2014/main" id="{63835C67-7777-4E66-833D-2BA374CAFA4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4B50E4B-46B9-47F4-8AE0-6747395F6CE7}"/>
              </a:ext>
            </a:extLst>
          </p:cNvPr>
          <p:cNvSpPr>
            <a:spLocks noGrp="1"/>
          </p:cNvSpPr>
          <p:nvPr>
            <p:ph type="sldNum" sz="quarter" idx="12"/>
          </p:nvPr>
        </p:nvSpPr>
        <p:spPr/>
        <p:txBody>
          <a:bodyPr/>
          <a:lstStyle/>
          <a:p>
            <a:fld id="{87059203-A3D0-4ADF-B151-791A7B852BBD}" type="slidenum">
              <a:rPr lang="fr-CA" smtClean="0"/>
              <a:t>‹N°›</a:t>
            </a:fld>
            <a:endParaRPr lang="fr-CA"/>
          </a:p>
        </p:txBody>
      </p:sp>
    </p:spTree>
    <p:extLst>
      <p:ext uri="{BB962C8B-B14F-4D97-AF65-F5344CB8AC3E}">
        <p14:creationId xmlns:p14="http://schemas.microsoft.com/office/powerpoint/2010/main" val="262389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A76B01D-3695-4678-B6F7-8C5E9C78989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AEACB98-7105-4BF2-962C-86EC83C187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A2BA440-B41D-4EBD-8E39-63D086160B8D}"/>
              </a:ext>
            </a:extLst>
          </p:cNvPr>
          <p:cNvSpPr>
            <a:spLocks noGrp="1"/>
          </p:cNvSpPr>
          <p:nvPr>
            <p:ph type="dt" sz="half" idx="10"/>
          </p:nvPr>
        </p:nvSpPr>
        <p:spPr/>
        <p:txBody>
          <a:bodyPr/>
          <a:lstStyle/>
          <a:p>
            <a:fld id="{E33A8C84-93B1-40D8-AB0A-E62673DBEA9C}" type="datetimeFigureOut">
              <a:rPr lang="fr-CA" smtClean="0"/>
              <a:t>2024-11-18</a:t>
            </a:fld>
            <a:endParaRPr lang="fr-CA"/>
          </a:p>
        </p:txBody>
      </p:sp>
      <p:sp>
        <p:nvSpPr>
          <p:cNvPr id="5" name="Espace réservé du pied de page 4">
            <a:extLst>
              <a:ext uri="{FF2B5EF4-FFF2-40B4-BE49-F238E27FC236}">
                <a16:creationId xmlns:a16="http://schemas.microsoft.com/office/drawing/2014/main" id="{A6CA3F7D-F328-414E-AA3F-220A9DBF996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82BEE988-A7E9-4CA7-8A26-C14BDCB40B89}"/>
              </a:ext>
            </a:extLst>
          </p:cNvPr>
          <p:cNvSpPr>
            <a:spLocks noGrp="1"/>
          </p:cNvSpPr>
          <p:nvPr>
            <p:ph type="sldNum" sz="quarter" idx="12"/>
          </p:nvPr>
        </p:nvSpPr>
        <p:spPr/>
        <p:txBody>
          <a:bodyPr/>
          <a:lstStyle/>
          <a:p>
            <a:fld id="{87059203-A3D0-4ADF-B151-791A7B852BBD}" type="slidenum">
              <a:rPr lang="fr-CA" smtClean="0"/>
              <a:t>‹N°›</a:t>
            </a:fld>
            <a:endParaRPr lang="fr-CA"/>
          </a:p>
        </p:txBody>
      </p:sp>
    </p:spTree>
    <p:extLst>
      <p:ext uri="{BB962C8B-B14F-4D97-AF65-F5344CB8AC3E}">
        <p14:creationId xmlns:p14="http://schemas.microsoft.com/office/powerpoint/2010/main" val="296844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AA53EC-6987-42B2-ADF9-F7BC9375C12D}"/>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129E325A-4A28-4D77-8F0F-F1C58C097A6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8F26AFA-C092-45FC-A88B-D944B59790C7}"/>
              </a:ext>
            </a:extLst>
          </p:cNvPr>
          <p:cNvSpPr>
            <a:spLocks noGrp="1"/>
          </p:cNvSpPr>
          <p:nvPr>
            <p:ph type="dt" sz="half" idx="10"/>
          </p:nvPr>
        </p:nvSpPr>
        <p:spPr/>
        <p:txBody>
          <a:bodyPr/>
          <a:lstStyle/>
          <a:p>
            <a:fld id="{E33A8C84-93B1-40D8-AB0A-E62673DBEA9C}" type="datetimeFigureOut">
              <a:rPr lang="fr-CA" smtClean="0"/>
              <a:t>2024-11-18</a:t>
            </a:fld>
            <a:endParaRPr lang="fr-CA"/>
          </a:p>
        </p:txBody>
      </p:sp>
      <p:sp>
        <p:nvSpPr>
          <p:cNvPr id="5" name="Espace réservé du pied de page 4">
            <a:extLst>
              <a:ext uri="{FF2B5EF4-FFF2-40B4-BE49-F238E27FC236}">
                <a16:creationId xmlns:a16="http://schemas.microsoft.com/office/drawing/2014/main" id="{9EB72E09-2F64-4D79-B90C-94E14EB9257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FEC0479-E30D-4C69-8027-DE7C13AFF244}"/>
              </a:ext>
            </a:extLst>
          </p:cNvPr>
          <p:cNvSpPr>
            <a:spLocks noGrp="1"/>
          </p:cNvSpPr>
          <p:nvPr>
            <p:ph type="sldNum" sz="quarter" idx="12"/>
          </p:nvPr>
        </p:nvSpPr>
        <p:spPr/>
        <p:txBody>
          <a:bodyPr/>
          <a:lstStyle/>
          <a:p>
            <a:fld id="{87059203-A3D0-4ADF-B151-791A7B852BBD}" type="slidenum">
              <a:rPr lang="fr-CA" smtClean="0"/>
              <a:t>‹N°›</a:t>
            </a:fld>
            <a:endParaRPr lang="fr-CA"/>
          </a:p>
        </p:txBody>
      </p:sp>
    </p:spTree>
    <p:extLst>
      <p:ext uri="{BB962C8B-B14F-4D97-AF65-F5344CB8AC3E}">
        <p14:creationId xmlns:p14="http://schemas.microsoft.com/office/powerpoint/2010/main" val="176798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8D0793-2A12-44E9-AF45-308FD489453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93C01228-B404-4DD7-BCE4-8360EDEF07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C4F16DD-E73F-4151-A9CE-C92BD33453DB}"/>
              </a:ext>
            </a:extLst>
          </p:cNvPr>
          <p:cNvSpPr>
            <a:spLocks noGrp="1"/>
          </p:cNvSpPr>
          <p:nvPr>
            <p:ph type="dt" sz="half" idx="10"/>
          </p:nvPr>
        </p:nvSpPr>
        <p:spPr/>
        <p:txBody>
          <a:bodyPr/>
          <a:lstStyle/>
          <a:p>
            <a:fld id="{E33A8C84-93B1-40D8-AB0A-E62673DBEA9C}" type="datetimeFigureOut">
              <a:rPr lang="fr-CA" smtClean="0"/>
              <a:t>2024-11-18</a:t>
            </a:fld>
            <a:endParaRPr lang="fr-CA"/>
          </a:p>
        </p:txBody>
      </p:sp>
      <p:sp>
        <p:nvSpPr>
          <p:cNvPr id="5" name="Espace réservé du pied de page 4">
            <a:extLst>
              <a:ext uri="{FF2B5EF4-FFF2-40B4-BE49-F238E27FC236}">
                <a16:creationId xmlns:a16="http://schemas.microsoft.com/office/drawing/2014/main" id="{E684936B-A23B-43F1-A02C-F1763AFC8F8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412E5C1-422B-4F66-8DFC-D0C58D7B191E}"/>
              </a:ext>
            </a:extLst>
          </p:cNvPr>
          <p:cNvSpPr>
            <a:spLocks noGrp="1"/>
          </p:cNvSpPr>
          <p:nvPr>
            <p:ph type="sldNum" sz="quarter" idx="12"/>
          </p:nvPr>
        </p:nvSpPr>
        <p:spPr/>
        <p:txBody>
          <a:bodyPr/>
          <a:lstStyle/>
          <a:p>
            <a:fld id="{87059203-A3D0-4ADF-B151-791A7B852BBD}" type="slidenum">
              <a:rPr lang="fr-CA" smtClean="0"/>
              <a:t>‹N°›</a:t>
            </a:fld>
            <a:endParaRPr lang="fr-CA"/>
          </a:p>
        </p:txBody>
      </p:sp>
    </p:spTree>
    <p:extLst>
      <p:ext uri="{BB962C8B-B14F-4D97-AF65-F5344CB8AC3E}">
        <p14:creationId xmlns:p14="http://schemas.microsoft.com/office/powerpoint/2010/main" val="2950716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EF2149-12E7-45C6-99AE-2B1839DFE760}"/>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9A59762C-A6F7-45C2-9DAB-4246779C5FE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B9E26CFA-A585-446B-87F0-F415952297F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9FF222F4-8CC0-44BA-8714-36C4129CDE9F}"/>
              </a:ext>
            </a:extLst>
          </p:cNvPr>
          <p:cNvSpPr>
            <a:spLocks noGrp="1"/>
          </p:cNvSpPr>
          <p:nvPr>
            <p:ph type="dt" sz="half" idx="10"/>
          </p:nvPr>
        </p:nvSpPr>
        <p:spPr/>
        <p:txBody>
          <a:bodyPr/>
          <a:lstStyle/>
          <a:p>
            <a:fld id="{E33A8C84-93B1-40D8-AB0A-E62673DBEA9C}" type="datetimeFigureOut">
              <a:rPr lang="fr-CA" smtClean="0"/>
              <a:t>2024-11-18</a:t>
            </a:fld>
            <a:endParaRPr lang="fr-CA"/>
          </a:p>
        </p:txBody>
      </p:sp>
      <p:sp>
        <p:nvSpPr>
          <p:cNvPr id="6" name="Espace réservé du pied de page 5">
            <a:extLst>
              <a:ext uri="{FF2B5EF4-FFF2-40B4-BE49-F238E27FC236}">
                <a16:creationId xmlns:a16="http://schemas.microsoft.com/office/drawing/2014/main" id="{C01559C3-1617-41D6-92F4-34DDA0D32C8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0F54320-B04C-409B-ACD4-C1628FF0F63A}"/>
              </a:ext>
            </a:extLst>
          </p:cNvPr>
          <p:cNvSpPr>
            <a:spLocks noGrp="1"/>
          </p:cNvSpPr>
          <p:nvPr>
            <p:ph type="sldNum" sz="quarter" idx="12"/>
          </p:nvPr>
        </p:nvSpPr>
        <p:spPr/>
        <p:txBody>
          <a:bodyPr/>
          <a:lstStyle/>
          <a:p>
            <a:fld id="{87059203-A3D0-4ADF-B151-791A7B852BBD}" type="slidenum">
              <a:rPr lang="fr-CA" smtClean="0"/>
              <a:t>‹N°›</a:t>
            </a:fld>
            <a:endParaRPr lang="fr-CA"/>
          </a:p>
        </p:txBody>
      </p:sp>
    </p:spTree>
    <p:extLst>
      <p:ext uri="{BB962C8B-B14F-4D97-AF65-F5344CB8AC3E}">
        <p14:creationId xmlns:p14="http://schemas.microsoft.com/office/powerpoint/2010/main" val="242977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7467F2-72F4-4653-8158-E9F5DA737F7F}"/>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8C07FBC-5221-47B0-A305-2AEB3EDA3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56950D7-D7FA-461A-9A88-AB9F4445940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4719ABAC-F998-4EB4-90A0-D0103298D2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C4ABDEF-DDC6-47C9-9A41-734443DDE6D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EC152DA1-99FE-4653-B312-E5DAE08EA315}"/>
              </a:ext>
            </a:extLst>
          </p:cNvPr>
          <p:cNvSpPr>
            <a:spLocks noGrp="1"/>
          </p:cNvSpPr>
          <p:nvPr>
            <p:ph type="dt" sz="half" idx="10"/>
          </p:nvPr>
        </p:nvSpPr>
        <p:spPr/>
        <p:txBody>
          <a:bodyPr/>
          <a:lstStyle/>
          <a:p>
            <a:fld id="{E33A8C84-93B1-40D8-AB0A-E62673DBEA9C}" type="datetimeFigureOut">
              <a:rPr lang="fr-CA" smtClean="0"/>
              <a:t>2024-11-18</a:t>
            </a:fld>
            <a:endParaRPr lang="fr-CA"/>
          </a:p>
        </p:txBody>
      </p:sp>
      <p:sp>
        <p:nvSpPr>
          <p:cNvPr id="8" name="Espace réservé du pied de page 7">
            <a:extLst>
              <a:ext uri="{FF2B5EF4-FFF2-40B4-BE49-F238E27FC236}">
                <a16:creationId xmlns:a16="http://schemas.microsoft.com/office/drawing/2014/main" id="{15AAEE7E-1918-4C69-8F56-16A489700D7F}"/>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FD552585-0D9D-4420-871F-06EDE6D83573}"/>
              </a:ext>
            </a:extLst>
          </p:cNvPr>
          <p:cNvSpPr>
            <a:spLocks noGrp="1"/>
          </p:cNvSpPr>
          <p:nvPr>
            <p:ph type="sldNum" sz="quarter" idx="12"/>
          </p:nvPr>
        </p:nvSpPr>
        <p:spPr/>
        <p:txBody>
          <a:bodyPr/>
          <a:lstStyle/>
          <a:p>
            <a:fld id="{87059203-A3D0-4ADF-B151-791A7B852BBD}" type="slidenum">
              <a:rPr lang="fr-CA" smtClean="0"/>
              <a:t>‹N°›</a:t>
            </a:fld>
            <a:endParaRPr lang="fr-CA"/>
          </a:p>
        </p:txBody>
      </p:sp>
    </p:spTree>
    <p:extLst>
      <p:ext uri="{BB962C8B-B14F-4D97-AF65-F5344CB8AC3E}">
        <p14:creationId xmlns:p14="http://schemas.microsoft.com/office/powerpoint/2010/main" val="102454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D4F37-AC6C-4472-8BF3-37193D8CF2D0}"/>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F12DC1E9-4E6F-4E3E-8719-760F25E0B7CB}"/>
              </a:ext>
            </a:extLst>
          </p:cNvPr>
          <p:cNvSpPr>
            <a:spLocks noGrp="1"/>
          </p:cNvSpPr>
          <p:nvPr>
            <p:ph type="dt" sz="half" idx="10"/>
          </p:nvPr>
        </p:nvSpPr>
        <p:spPr/>
        <p:txBody>
          <a:bodyPr/>
          <a:lstStyle/>
          <a:p>
            <a:fld id="{E33A8C84-93B1-40D8-AB0A-E62673DBEA9C}" type="datetimeFigureOut">
              <a:rPr lang="fr-CA" smtClean="0"/>
              <a:t>2024-11-18</a:t>
            </a:fld>
            <a:endParaRPr lang="fr-CA"/>
          </a:p>
        </p:txBody>
      </p:sp>
      <p:sp>
        <p:nvSpPr>
          <p:cNvPr id="4" name="Espace réservé du pied de page 3">
            <a:extLst>
              <a:ext uri="{FF2B5EF4-FFF2-40B4-BE49-F238E27FC236}">
                <a16:creationId xmlns:a16="http://schemas.microsoft.com/office/drawing/2014/main" id="{742BE99E-1C71-43A9-B10D-A99516A719CC}"/>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8A2FE6D4-DE99-4B89-85EC-2FE71F42D274}"/>
              </a:ext>
            </a:extLst>
          </p:cNvPr>
          <p:cNvSpPr>
            <a:spLocks noGrp="1"/>
          </p:cNvSpPr>
          <p:nvPr>
            <p:ph type="sldNum" sz="quarter" idx="12"/>
          </p:nvPr>
        </p:nvSpPr>
        <p:spPr/>
        <p:txBody>
          <a:bodyPr/>
          <a:lstStyle/>
          <a:p>
            <a:fld id="{87059203-A3D0-4ADF-B151-791A7B852BBD}" type="slidenum">
              <a:rPr lang="fr-CA" smtClean="0"/>
              <a:t>‹N°›</a:t>
            </a:fld>
            <a:endParaRPr lang="fr-CA"/>
          </a:p>
        </p:txBody>
      </p:sp>
    </p:spTree>
    <p:extLst>
      <p:ext uri="{BB962C8B-B14F-4D97-AF65-F5344CB8AC3E}">
        <p14:creationId xmlns:p14="http://schemas.microsoft.com/office/powerpoint/2010/main" val="334369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1A48B42-C18E-4CD1-A0A2-C71ABB322819}"/>
              </a:ext>
            </a:extLst>
          </p:cNvPr>
          <p:cNvSpPr>
            <a:spLocks noGrp="1"/>
          </p:cNvSpPr>
          <p:nvPr>
            <p:ph type="dt" sz="half" idx="10"/>
          </p:nvPr>
        </p:nvSpPr>
        <p:spPr/>
        <p:txBody>
          <a:bodyPr/>
          <a:lstStyle/>
          <a:p>
            <a:fld id="{E33A8C84-93B1-40D8-AB0A-E62673DBEA9C}" type="datetimeFigureOut">
              <a:rPr lang="fr-CA" smtClean="0"/>
              <a:t>2024-11-18</a:t>
            </a:fld>
            <a:endParaRPr lang="fr-CA"/>
          </a:p>
        </p:txBody>
      </p:sp>
      <p:sp>
        <p:nvSpPr>
          <p:cNvPr id="3" name="Espace réservé du pied de page 2">
            <a:extLst>
              <a:ext uri="{FF2B5EF4-FFF2-40B4-BE49-F238E27FC236}">
                <a16:creationId xmlns:a16="http://schemas.microsoft.com/office/drawing/2014/main" id="{30F60315-465D-46BE-AA1D-1B5A9FA7A69E}"/>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D8086F08-D402-4DAF-B1F9-AC731864D2A5}"/>
              </a:ext>
            </a:extLst>
          </p:cNvPr>
          <p:cNvSpPr>
            <a:spLocks noGrp="1"/>
          </p:cNvSpPr>
          <p:nvPr>
            <p:ph type="sldNum" sz="quarter" idx="12"/>
          </p:nvPr>
        </p:nvSpPr>
        <p:spPr/>
        <p:txBody>
          <a:bodyPr/>
          <a:lstStyle/>
          <a:p>
            <a:fld id="{87059203-A3D0-4ADF-B151-791A7B852BBD}" type="slidenum">
              <a:rPr lang="fr-CA" smtClean="0"/>
              <a:t>‹N°›</a:t>
            </a:fld>
            <a:endParaRPr lang="fr-CA"/>
          </a:p>
        </p:txBody>
      </p:sp>
    </p:spTree>
    <p:extLst>
      <p:ext uri="{BB962C8B-B14F-4D97-AF65-F5344CB8AC3E}">
        <p14:creationId xmlns:p14="http://schemas.microsoft.com/office/powerpoint/2010/main" val="327198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0C638C-6F80-422A-BA62-5250FD9BAE0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51B3759-4028-4220-9C3A-0D7A4F67C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3EBFF480-E879-4047-A7F8-945D51070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652EA3-83C2-43B3-9A63-C253058A9B8E}"/>
              </a:ext>
            </a:extLst>
          </p:cNvPr>
          <p:cNvSpPr>
            <a:spLocks noGrp="1"/>
          </p:cNvSpPr>
          <p:nvPr>
            <p:ph type="dt" sz="half" idx="10"/>
          </p:nvPr>
        </p:nvSpPr>
        <p:spPr/>
        <p:txBody>
          <a:bodyPr/>
          <a:lstStyle/>
          <a:p>
            <a:fld id="{E33A8C84-93B1-40D8-AB0A-E62673DBEA9C}" type="datetimeFigureOut">
              <a:rPr lang="fr-CA" smtClean="0"/>
              <a:t>2024-11-18</a:t>
            </a:fld>
            <a:endParaRPr lang="fr-CA"/>
          </a:p>
        </p:txBody>
      </p:sp>
      <p:sp>
        <p:nvSpPr>
          <p:cNvPr id="6" name="Espace réservé du pied de page 5">
            <a:extLst>
              <a:ext uri="{FF2B5EF4-FFF2-40B4-BE49-F238E27FC236}">
                <a16:creationId xmlns:a16="http://schemas.microsoft.com/office/drawing/2014/main" id="{F51821B8-D9CF-486E-BAFF-CFA72A5FFD2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41F1A2D-859C-4D82-BBB2-8A2A49B87EA0}"/>
              </a:ext>
            </a:extLst>
          </p:cNvPr>
          <p:cNvSpPr>
            <a:spLocks noGrp="1"/>
          </p:cNvSpPr>
          <p:nvPr>
            <p:ph type="sldNum" sz="quarter" idx="12"/>
          </p:nvPr>
        </p:nvSpPr>
        <p:spPr/>
        <p:txBody>
          <a:bodyPr/>
          <a:lstStyle/>
          <a:p>
            <a:fld id="{87059203-A3D0-4ADF-B151-791A7B852BBD}" type="slidenum">
              <a:rPr lang="fr-CA" smtClean="0"/>
              <a:t>‹N°›</a:t>
            </a:fld>
            <a:endParaRPr lang="fr-CA"/>
          </a:p>
        </p:txBody>
      </p:sp>
    </p:spTree>
    <p:extLst>
      <p:ext uri="{BB962C8B-B14F-4D97-AF65-F5344CB8AC3E}">
        <p14:creationId xmlns:p14="http://schemas.microsoft.com/office/powerpoint/2010/main" val="41819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B15B69-934E-4B77-B906-1C3FCD76B8F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9B7E592F-33A9-4F8A-A3A7-C12EDE9570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840AED1F-C503-4D1C-BF02-0860451E2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41B2B9-B180-469B-9F8B-6302950080E5}"/>
              </a:ext>
            </a:extLst>
          </p:cNvPr>
          <p:cNvSpPr>
            <a:spLocks noGrp="1"/>
          </p:cNvSpPr>
          <p:nvPr>
            <p:ph type="dt" sz="half" idx="10"/>
          </p:nvPr>
        </p:nvSpPr>
        <p:spPr/>
        <p:txBody>
          <a:bodyPr/>
          <a:lstStyle/>
          <a:p>
            <a:fld id="{E33A8C84-93B1-40D8-AB0A-E62673DBEA9C}" type="datetimeFigureOut">
              <a:rPr lang="fr-CA" smtClean="0"/>
              <a:t>2024-11-18</a:t>
            </a:fld>
            <a:endParaRPr lang="fr-CA"/>
          </a:p>
        </p:txBody>
      </p:sp>
      <p:sp>
        <p:nvSpPr>
          <p:cNvPr id="6" name="Espace réservé du pied de page 5">
            <a:extLst>
              <a:ext uri="{FF2B5EF4-FFF2-40B4-BE49-F238E27FC236}">
                <a16:creationId xmlns:a16="http://schemas.microsoft.com/office/drawing/2014/main" id="{1300165F-B058-4423-87C1-118A2FA48BD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C0FC7A39-1CC4-4E84-A82C-57485A4382E9}"/>
              </a:ext>
            </a:extLst>
          </p:cNvPr>
          <p:cNvSpPr>
            <a:spLocks noGrp="1"/>
          </p:cNvSpPr>
          <p:nvPr>
            <p:ph type="sldNum" sz="quarter" idx="12"/>
          </p:nvPr>
        </p:nvSpPr>
        <p:spPr/>
        <p:txBody>
          <a:bodyPr/>
          <a:lstStyle/>
          <a:p>
            <a:fld id="{87059203-A3D0-4ADF-B151-791A7B852BBD}" type="slidenum">
              <a:rPr lang="fr-CA" smtClean="0"/>
              <a:t>‹N°›</a:t>
            </a:fld>
            <a:endParaRPr lang="fr-CA"/>
          </a:p>
        </p:txBody>
      </p:sp>
    </p:spTree>
    <p:extLst>
      <p:ext uri="{BB962C8B-B14F-4D97-AF65-F5344CB8AC3E}">
        <p14:creationId xmlns:p14="http://schemas.microsoft.com/office/powerpoint/2010/main" val="409028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FB47335-2383-4B0F-9628-B2FA6534C3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E4522CB-0184-4562-AFAF-F746AFE4E9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CB14498-F0ED-4C72-BE8C-2284675A1A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A8C84-93B1-40D8-AB0A-E62673DBEA9C}" type="datetimeFigureOut">
              <a:rPr lang="fr-CA" smtClean="0"/>
              <a:t>2024-11-18</a:t>
            </a:fld>
            <a:endParaRPr lang="fr-CA"/>
          </a:p>
        </p:txBody>
      </p:sp>
      <p:sp>
        <p:nvSpPr>
          <p:cNvPr id="5" name="Espace réservé du pied de page 4">
            <a:extLst>
              <a:ext uri="{FF2B5EF4-FFF2-40B4-BE49-F238E27FC236}">
                <a16:creationId xmlns:a16="http://schemas.microsoft.com/office/drawing/2014/main" id="{5E0122A6-B810-4D57-980D-7DABA9A392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098D3558-D2DF-4E33-9212-46EC9DA977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059203-A3D0-4ADF-B151-791A7B852BBD}" type="slidenum">
              <a:rPr lang="fr-CA" smtClean="0"/>
              <a:t>‹N°›</a:t>
            </a:fld>
            <a:endParaRPr lang="fr-CA"/>
          </a:p>
        </p:txBody>
      </p:sp>
    </p:spTree>
    <p:extLst>
      <p:ext uri="{BB962C8B-B14F-4D97-AF65-F5344CB8AC3E}">
        <p14:creationId xmlns:p14="http://schemas.microsoft.com/office/powerpoint/2010/main" val="800592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14.jpg"/><Relationship Id="rId7" Type="http://schemas.openxmlformats.org/officeDocument/2006/relationships/image" Target="../media/image9.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mailto:no-reply@mail.sis-qc.ca" TargetMode="External"/><Relationship Id="rId5" Type="http://schemas.openxmlformats.org/officeDocument/2006/relationships/image" Target="../media/image16.svg"/><Relationship Id="rId15" Type="http://schemas.openxmlformats.org/officeDocument/2006/relationships/image" Target="../media/image22.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8.sv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7.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sis-qc.ca/fr/sis/accueil" TargetMode="Externa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8406EBEF-3B84-43AC-838C-894034F3D18E}"/>
              </a:ext>
            </a:extLst>
          </p:cNvPr>
          <p:cNvPicPr/>
          <p:nvPr/>
        </p:nvPicPr>
        <p:blipFill>
          <a:blip r:embed="rId3">
            <a:extLst>
              <a:ext uri="{28A0092B-C50C-407E-A947-70E740481C1C}">
                <a14:useLocalDpi xmlns:a14="http://schemas.microsoft.com/office/drawing/2010/main" val="0"/>
              </a:ext>
            </a:extLst>
          </a:blip>
          <a:stretch>
            <a:fillRect/>
          </a:stretch>
        </p:blipFill>
        <p:spPr>
          <a:xfrm>
            <a:off x="9538595" y="6369071"/>
            <a:ext cx="1390288" cy="408631"/>
          </a:xfrm>
          <a:prstGeom prst="rect">
            <a:avLst/>
          </a:prstGeom>
        </p:spPr>
      </p:pic>
      <p:pic>
        <p:nvPicPr>
          <p:cNvPr id="4" name="Image 3">
            <a:extLst>
              <a:ext uri="{FF2B5EF4-FFF2-40B4-BE49-F238E27FC236}">
                <a16:creationId xmlns:a16="http://schemas.microsoft.com/office/drawing/2014/main" id="{6DDF6DDB-8620-DA80-07E7-280BB9086D38}"/>
              </a:ext>
            </a:extLst>
          </p:cNvPr>
          <p:cNvPicPr>
            <a:picLocks noChangeAspect="1"/>
          </p:cNvPicPr>
          <p:nvPr/>
        </p:nvPicPr>
        <p:blipFill rotWithShape="1">
          <a:blip r:embed="rId4"/>
          <a:srcRect l="2043" t="6313" r="-2043" b="25503"/>
          <a:stretch/>
        </p:blipFill>
        <p:spPr>
          <a:xfrm>
            <a:off x="896776" y="6134982"/>
            <a:ext cx="2268455" cy="696028"/>
          </a:xfrm>
          <a:prstGeom prst="rect">
            <a:avLst/>
          </a:prstGeom>
        </p:spPr>
      </p:pic>
      <p:sp>
        <p:nvSpPr>
          <p:cNvPr id="8" name="Rectangle 7">
            <a:extLst>
              <a:ext uri="{FF2B5EF4-FFF2-40B4-BE49-F238E27FC236}">
                <a16:creationId xmlns:a16="http://schemas.microsoft.com/office/drawing/2014/main" id="{4B367E8B-6866-4E08-A85A-073EF85D866A}"/>
              </a:ext>
            </a:extLst>
          </p:cNvPr>
          <p:cNvSpPr/>
          <p:nvPr/>
        </p:nvSpPr>
        <p:spPr>
          <a:xfrm>
            <a:off x="15588" y="4959956"/>
            <a:ext cx="12176412" cy="1173766"/>
          </a:xfrm>
          <a:prstGeom prst="rect">
            <a:avLst/>
          </a:prstGeom>
          <a:solidFill>
            <a:srgbClr val="036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5463"/>
            <a:r>
              <a:rPr lang="fr-CA" dirty="0">
                <a:latin typeface="Corbel" panose="020B0503020204020204" pitchFamily="34" charset="0"/>
              </a:rPr>
              <a:t>Chercheurs responsables du SIS : Pascale Morin, </a:t>
            </a:r>
            <a:r>
              <a:rPr lang="fr-CA" dirty="0" err="1">
                <a:latin typeface="Corbel" panose="020B0503020204020204" pitchFamily="34" charset="0"/>
              </a:rPr>
              <a:t>Ph.D</a:t>
            </a:r>
            <a:r>
              <a:rPr lang="fr-CA" dirty="0">
                <a:latin typeface="Corbel" panose="020B0503020204020204" pitchFamily="34" charset="0"/>
              </a:rPr>
              <a:t>. et Jérôme Leriche, </a:t>
            </a:r>
            <a:r>
              <a:rPr lang="fr-CA" dirty="0" err="1">
                <a:latin typeface="Corbel" panose="020B0503020204020204" pitchFamily="34" charset="0"/>
              </a:rPr>
              <a:t>Ph.D</a:t>
            </a:r>
            <a:r>
              <a:rPr lang="fr-CA" dirty="0">
                <a:latin typeface="Corbel" panose="020B0503020204020204" pitchFamily="34" charset="0"/>
              </a:rPr>
              <a:t>. </a:t>
            </a:r>
          </a:p>
          <a:p>
            <a:pPr indent="1795463"/>
            <a:r>
              <a:rPr lang="fr-CA" dirty="0">
                <a:latin typeface="Corbel" panose="020B0503020204020204" pitchFamily="34" charset="0"/>
              </a:rPr>
              <a:t>Coordonnatrice de recherche : Amélie Boulanger, </a:t>
            </a:r>
            <a:r>
              <a:rPr lang="fr-CA" dirty="0" err="1">
                <a:latin typeface="Corbel" panose="020B0503020204020204" pitchFamily="34" charset="0"/>
              </a:rPr>
              <a:t>Dt.P</a:t>
            </a:r>
            <a:r>
              <a:rPr lang="fr-CA" dirty="0">
                <a:latin typeface="Corbel" panose="020B0503020204020204" pitchFamily="34" charset="0"/>
              </a:rPr>
              <a:t>., </a:t>
            </a:r>
            <a:r>
              <a:rPr lang="fr-CA" dirty="0" err="1">
                <a:latin typeface="Corbel" panose="020B0503020204020204" pitchFamily="34" charset="0"/>
              </a:rPr>
              <a:t>M.Sc</a:t>
            </a:r>
            <a:r>
              <a:rPr lang="fr-CA" sz="1600" dirty="0">
                <a:latin typeface="Corbel" panose="020B0503020204020204" pitchFamily="34" charset="0"/>
              </a:rPr>
              <a:t>.</a:t>
            </a:r>
          </a:p>
        </p:txBody>
      </p:sp>
      <p:pic>
        <p:nvPicPr>
          <p:cNvPr id="31" name="Image 30">
            <a:extLst>
              <a:ext uri="{FF2B5EF4-FFF2-40B4-BE49-F238E27FC236}">
                <a16:creationId xmlns:a16="http://schemas.microsoft.com/office/drawing/2014/main" id="{5175A4C6-679E-4003-9EB6-BFD8543DE27A}"/>
              </a:ext>
            </a:extLst>
          </p:cNvPr>
          <p:cNvPicPr>
            <a:picLocks noChangeAspect="1"/>
          </p:cNvPicPr>
          <p:nvPr/>
        </p:nvPicPr>
        <p:blipFill rotWithShape="1">
          <a:blip r:embed="rId5">
            <a:extLst>
              <a:ext uri="{28A0092B-C50C-407E-A947-70E740481C1C}">
                <a14:useLocalDpi xmlns:a14="http://schemas.microsoft.com/office/drawing/2010/main" val="0"/>
              </a:ext>
            </a:extLst>
          </a:blip>
          <a:srcRect l="4017" t="10204" r="54485" b="8425"/>
          <a:stretch/>
        </p:blipFill>
        <p:spPr>
          <a:xfrm>
            <a:off x="1082356" y="5239963"/>
            <a:ext cx="625094" cy="613752"/>
          </a:xfrm>
          <a:prstGeom prst="rect">
            <a:avLst/>
          </a:prstGeom>
        </p:spPr>
      </p:pic>
      <p:pic>
        <p:nvPicPr>
          <p:cNvPr id="1026" name="Picture 2" descr="Ministère / Signatures du Ministère - MEI">
            <a:extLst>
              <a:ext uri="{FF2B5EF4-FFF2-40B4-BE49-F238E27FC236}">
                <a16:creationId xmlns:a16="http://schemas.microsoft.com/office/drawing/2014/main" id="{CDAB4FC6-7D41-F3E3-9213-7916C67D26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599" y="6294871"/>
            <a:ext cx="1852247" cy="557032"/>
          </a:xfrm>
          <a:prstGeom prst="rect">
            <a:avLst/>
          </a:prstGeom>
          <a:noFill/>
          <a:extLst>
            <a:ext uri="{909E8E84-426E-40DD-AFC4-6F175D3DCCD1}">
              <a14:hiddenFill xmlns:a14="http://schemas.microsoft.com/office/drawing/2010/main">
                <a:solidFill>
                  <a:srgbClr val="FFFFFF"/>
                </a:solidFill>
              </a14:hiddenFill>
            </a:ext>
          </a:extLst>
        </p:spPr>
      </p:pic>
      <p:sp>
        <p:nvSpPr>
          <p:cNvPr id="9" name="Titre 1">
            <a:extLst>
              <a:ext uri="{FF2B5EF4-FFF2-40B4-BE49-F238E27FC236}">
                <a16:creationId xmlns:a16="http://schemas.microsoft.com/office/drawing/2014/main" id="{6E7AD562-A7D5-3D77-E24E-1FCD1200C979}"/>
              </a:ext>
            </a:extLst>
          </p:cNvPr>
          <p:cNvSpPr txBox="1">
            <a:spLocks/>
          </p:cNvSpPr>
          <p:nvPr/>
        </p:nvSpPr>
        <p:spPr>
          <a:xfrm>
            <a:off x="1888720" y="2762059"/>
            <a:ext cx="8649676" cy="2169132"/>
          </a:xfrm>
          <a:prstGeom prst="rect">
            <a:avLst/>
          </a:prstGeom>
          <a:noFill/>
          <a:ln w="19050" cap="flat" cmpd="sng" algn="ctr">
            <a:noFill/>
            <a:prstDash val="solid"/>
            <a:miter lim="800000"/>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spcBef>
                <a:spcPts val="600"/>
              </a:spcBef>
            </a:pPr>
            <a:r>
              <a:rPr lang="fr-CA" sz="4000" dirty="0">
                <a:solidFill>
                  <a:schemeClr val="tx1"/>
                </a:solidFill>
                <a:latin typeface="Corbel" panose="020B0503020204020204" pitchFamily="34" charset="0"/>
              </a:rPr>
              <a:t>SYSTÈME D'INFORMATION SCOLAIRE</a:t>
            </a:r>
            <a:br>
              <a:rPr lang="fr-CA" sz="4000" dirty="0">
                <a:solidFill>
                  <a:schemeClr val="tx1"/>
                </a:solidFill>
                <a:latin typeface="Corbel" panose="020B0503020204020204" pitchFamily="34" charset="0"/>
              </a:rPr>
            </a:br>
            <a:endParaRPr lang="fr-CA" sz="1000" dirty="0">
              <a:solidFill>
                <a:schemeClr val="tx1"/>
              </a:solidFill>
              <a:latin typeface="Corbel" panose="020B0503020204020204" pitchFamily="34" charset="0"/>
            </a:endParaRPr>
          </a:p>
        </p:txBody>
      </p:sp>
      <p:pic>
        <p:nvPicPr>
          <p:cNvPr id="10" name="Image 9" descr="Une image contenant Snack, Groupe d’aliments, pomme, nourriture&#10;&#10;Description générée automatiquement">
            <a:extLst>
              <a:ext uri="{FF2B5EF4-FFF2-40B4-BE49-F238E27FC236}">
                <a16:creationId xmlns:a16="http://schemas.microsoft.com/office/drawing/2014/main" id="{D3127B12-4F76-7738-28AF-AF12D957F6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3604" y="0"/>
            <a:ext cx="8700810" cy="4155916"/>
          </a:xfrm>
          <a:prstGeom prst="rect">
            <a:avLst/>
          </a:prstGeom>
          <a:ln>
            <a:noFill/>
          </a:ln>
          <a:effectLst>
            <a:softEdge rad="63500"/>
          </a:effectLst>
        </p:spPr>
      </p:pic>
    </p:spTree>
    <p:extLst>
      <p:ext uri="{BB962C8B-B14F-4D97-AF65-F5344CB8AC3E}">
        <p14:creationId xmlns:p14="http://schemas.microsoft.com/office/powerpoint/2010/main" val="3943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texte, intérieur, zone, plusieurs&#10;&#10;Description générée automatiquement">
            <a:extLst>
              <a:ext uri="{FF2B5EF4-FFF2-40B4-BE49-F238E27FC236}">
                <a16:creationId xmlns:a16="http://schemas.microsoft.com/office/drawing/2014/main" id="{66454B02-5E32-54CB-3B15-C5C637D95AF9}"/>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b="25000"/>
          <a:stretch/>
        </p:blipFill>
        <p:spPr>
          <a:xfrm>
            <a:off x="-9178"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5" name="Titre 4">
            <a:extLst>
              <a:ext uri="{FF2B5EF4-FFF2-40B4-BE49-F238E27FC236}">
                <a16:creationId xmlns:a16="http://schemas.microsoft.com/office/drawing/2014/main" id="{C6C872B2-F744-46B3-A50B-B5924DD01695}"/>
              </a:ext>
            </a:extLst>
          </p:cNvPr>
          <p:cNvSpPr>
            <a:spLocks noGrp="1"/>
          </p:cNvSpPr>
          <p:nvPr>
            <p:ph type="title"/>
          </p:nvPr>
        </p:nvSpPr>
        <p:spPr>
          <a:xfrm>
            <a:off x="563616" y="2610678"/>
            <a:ext cx="4388069" cy="646025"/>
          </a:xfrm>
        </p:spPr>
        <p:txBody>
          <a:bodyPr>
            <a:normAutofit/>
          </a:bodyPr>
          <a:lstStyle/>
          <a:p>
            <a:pPr algn="ctr"/>
            <a:r>
              <a:rPr lang="fr-CA" sz="3600" dirty="0">
                <a:solidFill>
                  <a:srgbClr val="0367A6"/>
                </a:solidFill>
                <a:latin typeface="Corbel" panose="020B0503020204020204" pitchFamily="34" charset="0"/>
              </a:rPr>
              <a:t>LE SIS, C’EST QUOI?</a:t>
            </a:r>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8" name="Espace réservé du contenu 7">
            <a:extLst>
              <a:ext uri="{FF2B5EF4-FFF2-40B4-BE49-F238E27FC236}">
                <a16:creationId xmlns:a16="http://schemas.microsoft.com/office/drawing/2014/main" id="{118B3E91-D1C7-447D-BAFA-D02140A6D20A}"/>
              </a:ext>
            </a:extLst>
          </p:cNvPr>
          <p:cNvSpPr>
            <a:spLocks noGrp="1"/>
          </p:cNvSpPr>
          <p:nvPr>
            <p:ph idx="1"/>
          </p:nvPr>
        </p:nvSpPr>
        <p:spPr>
          <a:xfrm>
            <a:off x="499012" y="3417573"/>
            <a:ext cx="4735597" cy="2619839"/>
          </a:xfrm>
        </p:spPr>
        <p:txBody>
          <a:bodyPr anchor="ctr">
            <a:normAutofit/>
          </a:bodyPr>
          <a:lstStyle/>
          <a:p>
            <a:pPr marL="0" indent="0" algn="ctr">
              <a:spcBef>
                <a:spcPts val="0"/>
              </a:spcBef>
              <a:spcAft>
                <a:spcPts val="600"/>
              </a:spcAft>
              <a:buNone/>
            </a:pPr>
            <a:r>
              <a:rPr lang="fr-FR" sz="2400" dirty="0">
                <a:latin typeface="Corbel" panose="020B0503020204020204" pitchFamily="34" charset="0"/>
              </a:rPr>
              <a:t>une plateforme numérique qui permet </a:t>
            </a:r>
            <a:r>
              <a:rPr lang="fr-FR" sz="2400" b="1" dirty="0">
                <a:latin typeface="Corbel" panose="020B0503020204020204" pitchFamily="34" charset="0"/>
              </a:rPr>
              <a:t>au personnel des écoles </a:t>
            </a:r>
            <a:r>
              <a:rPr lang="fr-FR" sz="2400" dirty="0">
                <a:latin typeface="Corbel" panose="020B0503020204020204" pitchFamily="34" charset="0"/>
              </a:rPr>
              <a:t>d’autodiagnostiquer leurs milieux au regard d'éléments contribuant aux saines habitudes de vie</a:t>
            </a:r>
          </a:p>
        </p:txBody>
      </p:sp>
      <p:grpSp>
        <p:nvGrpSpPr>
          <p:cNvPr id="22" name="Groupe 21">
            <a:extLst>
              <a:ext uri="{FF2B5EF4-FFF2-40B4-BE49-F238E27FC236}">
                <a16:creationId xmlns:a16="http://schemas.microsoft.com/office/drawing/2014/main" id="{A5A2DF88-E749-C9DB-2E2E-20098ADFCD2A}"/>
              </a:ext>
            </a:extLst>
          </p:cNvPr>
          <p:cNvGrpSpPr/>
          <p:nvPr/>
        </p:nvGrpSpPr>
        <p:grpSpPr>
          <a:xfrm>
            <a:off x="6157122" y="1623538"/>
            <a:ext cx="5446643" cy="3671186"/>
            <a:chOff x="6467061" y="1404730"/>
            <a:chExt cx="5446643" cy="3661089"/>
          </a:xfrm>
        </p:grpSpPr>
        <p:sp>
          <p:nvSpPr>
            <p:cNvPr id="21" name="Rectangle 20">
              <a:extLst>
                <a:ext uri="{FF2B5EF4-FFF2-40B4-BE49-F238E27FC236}">
                  <a16:creationId xmlns:a16="http://schemas.microsoft.com/office/drawing/2014/main" id="{E03328AD-8BB8-8F7B-7090-6054AC65AF71}"/>
                </a:ext>
              </a:extLst>
            </p:cNvPr>
            <p:cNvSpPr/>
            <p:nvPr/>
          </p:nvSpPr>
          <p:spPr>
            <a:xfrm>
              <a:off x="6467061" y="1404730"/>
              <a:ext cx="5446643" cy="3661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0" name="Groupe 19">
              <a:extLst>
                <a:ext uri="{FF2B5EF4-FFF2-40B4-BE49-F238E27FC236}">
                  <a16:creationId xmlns:a16="http://schemas.microsoft.com/office/drawing/2014/main" id="{9D766383-2DEA-526E-2B7B-B8175B6AEB10}"/>
                </a:ext>
              </a:extLst>
            </p:cNvPr>
            <p:cNvGrpSpPr/>
            <p:nvPr/>
          </p:nvGrpSpPr>
          <p:grpSpPr>
            <a:xfrm>
              <a:off x="6566928" y="1533086"/>
              <a:ext cx="5245160" cy="3362738"/>
              <a:chOff x="6566928" y="1533086"/>
              <a:chExt cx="5245160" cy="3362738"/>
            </a:xfrm>
          </p:grpSpPr>
          <p:sp>
            <p:nvSpPr>
              <p:cNvPr id="11" name="Titre 1">
                <a:extLst>
                  <a:ext uri="{FF2B5EF4-FFF2-40B4-BE49-F238E27FC236}">
                    <a16:creationId xmlns:a16="http://schemas.microsoft.com/office/drawing/2014/main" id="{F0C9C632-C5E0-9252-1A99-95A9572E0CCB}"/>
                  </a:ext>
                </a:extLst>
              </p:cNvPr>
              <p:cNvSpPr txBox="1">
                <a:spLocks/>
              </p:cNvSpPr>
              <p:nvPr/>
            </p:nvSpPr>
            <p:spPr>
              <a:xfrm>
                <a:off x="6580788" y="1533086"/>
                <a:ext cx="5231295" cy="564228"/>
              </a:xfrm>
              <a:prstGeom prst="rect">
                <a:avLst/>
              </a:prstGeom>
              <a:solidFill>
                <a:srgbClr val="0367A6"/>
              </a:solidFill>
              <a:ln>
                <a:noFill/>
              </a:ln>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solidFill>
                      <a:schemeClr val="bg1"/>
                    </a:solidFill>
                    <a:latin typeface="Corbel" panose="020B0503020204020204" pitchFamily="34" charset="0"/>
                  </a:rPr>
                  <a:t>CONTEXTE DE REPAS</a:t>
                </a:r>
              </a:p>
            </p:txBody>
          </p:sp>
          <p:sp>
            <p:nvSpPr>
              <p:cNvPr id="12" name="Espace réservé du contenu 2">
                <a:extLst>
                  <a:ext uri="{FF2B5EF4-FFF2-40B4-BE49-F238E27FC236}">
                    <a16:creationId xmlns:a16="http://schemas.microsoft.com/office/drawing/2014/main" id="{7AA8F809-415F-4F13-9539-239B66D5B4BC}"/>
                  </a:ext>
                </a:extLst>
              </p:cNvPr>
              <p:cNvSpPr txBox="1">
                <a:spLocks/>
              </p:cNvSpPr>
              <p:nvPr/>
            </p:nvSpPr>
            <p:spPr>
              <a:xfrm>
                <a:off x="6566928" y="3325142"/>
                <a:ext cx="5245155"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Ambiance dans les lieux de repas</a:t>
                </a:r>
              </a:p>
            </p:txBody>
          </p:sp>
          <p:sp>
            <p:nvSpPr>
              <p:cNvPr id="16" name="Espace réservé du contenu 2">
                <a:extLst>
                  <a:ext uri="{FF2B5EF4-FFF2-40B4-BE49-F238E27FC236}">
                    <a16:creationId xmlns:a16="http://schemas.microsoft.com/office/drawing/2014/main" id="{617F4BA4-0036-88CE-B1B1-F51679CA1284}"/>
                  </a:ext>
                </a:extLst>
              </p:cNvPr>
              <p:cNvSpPr txBox="1">
                <a:spLocks/>
              </p:cNvSpPr>
              <p:nvPr/>
            </p:nvSpPr>
            <p:spPr>
              <a:xfrm>
                <a:off x="6566932" y="2196686"/>
                <a:ext cx="5245156"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Horaire de repas</a:t>
                </a:r>
              </a:p>
            </p:txBody>
          </p:sp>
          <p:sp>
            <p:nvSpPr>
              <p:cNvPr id="17" name="Espace réservé du contenu 2">
                <a:extLst>
                  <a:ext uri="{FF2B5EF4-FFF2-40B4-BE49-F238E27FC236}">
                    <a16:creationId xmlns:a16="http://schemas.microsoft.com/office/drawing/2014/main" id="{51F6F847-484D-8C16-71E9-82CCFD0C1FD1}"/>
                  </a:ext>
                </a:extLst>
              </p:cNvPr>
              <p:cNvSpPr txBox="1">
                <a:spLocks/>
              </p:cNvSpPr>
              <p:nvPr/>
            </p:nvSpPr>
            <p:spPr>
              <a:xfrm>
                <a:off x="6566929" y="2760914"/>
                <a:ext cx="5245156"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Aménagement des lieux de repas</a:t>
                </a:r>
              </a:p>
            </p:txBody>
          </p:sp>
          <p:sp>
            <p:nvSpPr>
              <p:cNvPr id="18" name="Espace réservé du contenu 2">
                <a:extLst>
                  <a:ext uri="{FF2B5EF4-FFF2-40B4-BE49-F238E27FC236}">
                    <a16:creationId xmlns:a16="http://schemas.microsoft.com/office/drawing/2014/main" id="{FF7F52B0-1BF6-A02E-DFC6-D16F67B85232}"/>
                  </a:ext>
                </a:extLst>
              </p:cNvPr>
              <p:cNvSpPr txBox="1">
                <a:spLocks/>
              </p:cNvSpPr>
              <p:nvPr/>
            </p:nvSpPr>
            <p:spPr>
              <a:xfrm>
                <a:off x="6566928" y="3866253"/>
                <a:ext cx="5245155"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2000" dirty="0">
                    <a:latin typeface="Corbel" panose="020B0503020204020204" pitchFamily="34" charset="0"/>
                  </a:rPr>
                  <a:t>Mesures d’hygiène et de salubrité</a:t>
                </a:r>
              </a:p>
            </p:txBody>
          </p:sp>
          <p:sp>
            <p:nvSpPr>
              <p:cNvPr id="19" name="Espace réservé du contenu 2">
                <a:extLst>
                  <a:ext uri="{FF2B5EF4-FFF2-40B4-BE49-F238E27FC236}">
                    <a16:creationId xmlns:a16="http://schemas.microsoft.com/office/drawing/2014/main" id="{3D76C023-2DC7-D80F-02DE-8EAEC176ADCE}"/>
                  </a:ext>
                </a:extLst>
              </p:cNvPr>
              <p:cNvSpPr txBox="1">
                <a:spLocks/>
              </p:cNvSpPr>
              <p:nvPr/>
            </p:nvSpPr>
            <p:spPr>
              <a:xfrm>
                <a:off x="6566928" y="4430481"/>
                <a:ext cx="5245156"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Prévention des allergies</a:t>
                </a:r>
                <a:endParaRPr lang="fr-CA" sz="1800" dirty="0">
                  <a:latin typeface="Corbel" panose="020B0503020204020204" pitchFamily="34" charset="0"/>
                </a:endParaRPr>
              </a:p>
            </p:txBody>
          </p:sp>
        </p:grpSp>
      </p:grpSp>
      <p:grpSp>
        <p:nvGrpSpPr>
          <p:cNvPr id="23" name="Groupe 22">
            <a:extLst>
              <a:ext uri="{FF2B5EF4-FFF2-40B4-BE49-F238E27FC236}">
                <a16:creationId xmlns:a16="http://schemas.microsoft.com/office/drawing/2014/main" id="{DDA8C924-DAD5-8112-032C-E455B0027BD0}"/>
              </a:ext>
            </a:extLst>
          </p:cNvPr>
          <p:cNvGrpSpPr/>
          <p:nvPr/>
        </p:nvGrpSpPr>
        <p:grpSpPr>
          <a:xfrm>
            <a:off x="5748538" y="1427891"/>
            <a:ext cx="6069495" cy="3222502"/>
            <a:chOff x="5844209" y="1431235"/>
            <a:chExt cx="6069495" cy="3088151"/>
          </a:xfrm>
        </p:grpSpPr>
        <p:sp>
          <p:nvSpPr>
            <p:cNvPr id="24" name="Rectangle 23">
              <a:extLst>
                <a:ext uri="{FF2B5EF4-FFF2-40B4-BE49-F238E27FC236}">
                  <a16:creationId xmlns:a16="http://schemas.microsoft.com/office/drawing/2014/main" id="{929A7590-A776-4867-D8A2-18749B8995BD}"/>
                </a:ext>
              </a:extLst>
            </p:cNvPr>
            <p:cNvSpPr/>
            <p:nvPr/>
          </p:nvSpPr>
          <p:spPr>
            <a:xfrm>
              <a:off x="5844209" y="1431235"/>
              <a:ext cx="6069495" cy="308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5" name="Groupe 24">
              <a:extLst>
                <a:ext uri="{FF2B5EF4-FFF2-40B4-BE49-F238E27FC236}">
                  <a16:creationId xmlns:a16="http://schemas.microsoft.com/office/drawing/2014/main" id="{2C8B0855-31EC-504E-7C3B-64119B86093B}"/>
                </a:ext>
              </a:extLst>
            </p:cNvPr>
            <p:cNvGrpSpPr/>
            <p:nvPr/>
          </p:nvGrpSpPr>
          <p:grpSpPr>
            <a:xfrm>
              <a:off x="5949619" y="1533086"/>
              <a:ext cx="5876326" cy="2820280"/>
              <a:chOff x="5949619" y="1533086"/>
              <a:chExt cx="5876326" cy="2820280"/>
            </a:xfrm>
          </p:grpSpPr>
          <p:sp>
            <p:nvSpPr>
              <p:cNvPr id="26" name="Titre 1">
                <a:extLst>
                  <a:ext uri="{FF2B5EF4-FFF2-40B4-BE49-F238E27FC236}">
                    <a16:creationId xmlns:a16="http://schemas.microsoft.com/office/drawing/2014/main" id="{D82F6B50-602F-83DF-1DBE-D68EC5240621}"/>
                  </a:ext>
                </a:extLst>
              </p:cNvPr>
              <p:cNvSpPr txBox="1">
                <a:spLocks/>
              </p:cNvSpPr>
              <p:nvPr/>
            </p:nvSpPr>
            <p:spPr>
              <a:xfrm>
                <a:off x="5963480" y="1533086"/>
                <a:ext cx="5848604" cy="564228"/>
              </a:xfrm>
              <a:prstGeom prst="rect">
                <a:avLst/>
              </a:prstGeom>
              <a:solidFill>
                <a:srgbClr val="0367A6"/>
              </a:solidFill>
              <a:ln>
                <a:noFill/>
              </a:ln>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solidFill>
                      <a:schemeClr val="bg1"/>
                    </a:solidFill>
                    <a:latin typeface="Corbel" panose="020B0503020204020204" pitchFamily="34" charset="0"/>
                  </a:rPr>
                  <a:t>OFFRE ALIMENTAIRE AU DINER</a:t>
                </a:r>
              </a:p>
            </p:txBody>
          </p:sp>
          <p:sp>
            <p:nvSpPr>
              <p:cNvPr id="28" name="Espace réservé du contenu 2">
                <a:extLst>
                  <a:ext uri="{FF2B5EF4-FFF2-40B4-BE49-F238E27FC236}">
                    <a16:creationId xmlns:a16="http://schemas.microsoft.com/office/drawing/2014/main" id="{FCCB2EE3-9649-B3C1-563C-906745C3A87A}"/>
                  </a:ext>
                </a:extLst>
              </p:cNvPr>
              <p:cNvSpPr txBox="1">
                <a:spLocks/>
              </p:cNvSpPr>
              <p:nvPr/>
            </p:nvSpPr>
            <p:spPr>
              <a:xfrm>
                <a:off x="5963479" y="3323795"/>
                <a:ext cx="5862466"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Aliments et boissons hautement transformés</a:t>
                </a:r>
                <a:endParaRPr lang="fr-CA" sz="1800" dirty="0">
                  <a:latin typeface="Corbel" panose="020B0503020204020204" pitchFamily="34" charset="0"/>
                </a:endParaRPr>
              </a:p>
            </p:txBody>
          </p:sp>
          <p:sp>
            <p:nvSpPr>
              <p:cNvPr id="29" name="Espace réservé du contenu 2">
                <a:extLst>
                  <a:ext uri="{FF2B5EF4-FFF2-40B4-BE49-F238E27FC236}">
                    <a16:creationId xmlns:a16="http://schemas.microsoft.com/office/drawing/2014/main" id="{B5234378-3F38-9129-6DEA-FB638F642EF5}"/>
                  </a:ext>
                </a:extLst>
              </p:cNvPr>
              <p:cNvSpPr txBox="1">
                <a:spLocks/>
              </p:cNvSpPr>
              <p:nvPr/>
            </p:nvSpPr>
            <p:spPr>
              <a:xfrm>
                <a:off x="5949623" y="2196686"/>
                <a:ext cx="5862466"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Planification de menu</a:t>
                </a:r>
              </a:p>
            </p:txBody>
          </p:sp>
          <p:sp>
            <p:nvSpPr>
              <p:cNvPr id="30" name="Espace réservé du contenu 2">
                <a:extLst>
                  <a:ext uri="{FF2B5EF4-FFF2-40B4-BE49-F238E27FC236}">
                    <a16:creationId xmlns:a16="http://schemas.microsoft.com/office/drawing/2014/main" id="{2C4E52BC-5E13-B160-6534-384F068D0C33}"/>
                  </a:ext>
                </a:extLst>
              </p:cNvPr>
              <p:cNvSpPr txBox="1">
                <a:spLocks/>
              </p:cNvSpPr>
              <p:nvPr/>
            </p:nvSpPr>
            <p:spPr>
              <a:xfrm>
                <a:off x="5949620" y="2760914"/>
                <a:ext cx="5862466"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Composition des repas respectant le GAC</a:t>
                </a:r>
              </a:p>
            </p:txBody>
          </p:sp>
          <p:sp>
            <p:nvSpPr>
              <p:cNvPr id="31" name="Espace réservé du contenu 2">
                <a:extLst>
                  <a:ext uri="{FF2B5EF4-FFF2-40B4-BE49-F238E27FC236}">
                    <a16:creationId xmlns:a16="http://schemas.microsoft.com/office/drawing/2014/main" id="{2BAEBBC2-70AA-AABD-85E6-EB5A8B2F01B2}"/>
                  </a:ext>
                </a:extLst>
              </p:cNvPr>
              <p:cNvSpPr txBox="1">
                <a:spLocks/>
              </p:cNvSpPr>
              <p:nvPr/>
            </p:nvSpPr>
            <p:spPr>
              <a:xfrm>
                <a:off x="5949619" y="3888023"/>
                <a:ext cx="5862465"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2000" dirty="0">
                    <a:latin typeface="Corbel" panose="020B0503020204020204" pitchFamily="34" charset="0"/>
                  </a:rPr>
                  <a:t>Variété d’aliments et de boissons offerts</a:t>
                </a:r>
              </a:p>
            </p:txBody>
          </p:sp>
        </p:grpSp>
      </p:grpSp>
      <p:grpSp>
        <p:nvGrpSpPr>
          <p:cNvPr id="4" name="Groupe 3">
            <a:extLst>
              <a:ext uri="{FF2B5EF4-FFF2-40B4-BE49-F238E27FC236}">
                <a16:creationId xmlns:a16="http://schemas.microsoft.com/office/drawing/2014/main" id="{BA93E3C5-419B-455F-7DFD-EAA9D86A14ED}"/>
              </a:ext>
            </a:extLst>
          </p:cNvPr>
          <p:cNvGrpSpPr/>
          <p:nvPr/>
        </p:nvGrpSpPr>
        <p:grpSpPr>
          <a:xfrm>
            <a:off x="5626894" y="3016145"/>
            <a:ext cx="6240228" cy="2468312"/>
            <a:chOff x="5844209" y="1431235"/>
            <a:chExt cx="6069495" cy="2468312"/>
          </a:xfrm>
        </p:grpSpPr>
        <p:sp>
          <p:nvSpPr>
            <p:cNvPr id="6" name="Rectangle 5">
              <a:extLst>
                <a:ext uri="{FF2B5EF4-FFF2-40B4-BE49-F238E27FC236}">
                  <a16:creationId xmlns:a16="http://schemas.microsoft.com/office/drawing/2014/main" id="{423BE16E-A141-4950-CD46-FFC1DF0EB40F}"/>
                </a:ext>
              </a:extLst>
            </p:cNvPr>
            <p:cNvSpPr/>
            <p:nvPr/>
          </p:nvSpPr>
          <p:spPr>
            <a:xfrm>
              <a:off x="5844209" y="1431235"/>
              <a:ext cx="6069495" cy="246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7" name="Groupe 6">
              <a:extLst>
                <a:ext uri="{FF2B5EF4-FFF2-40B4-BE49-F238E27FC236}">
                  <a16:creationId xmlns:a16="http://schemas.microsoft.com/office/drawing/2014/main" id="{9F0BFF70-3447-753E-0D64-EFBA59B3A0E4}"/>
                </a:ext>
              </a:extLst>
            </p:cNvPr>
            <p:cNvGrpSpPr/>
            <p:nvPr/>
          </p:nvGrpSpPr>
          <p:grpSpPr>
            <a:xfrm>
              <a:off x="5949619" y="1573060"/>
              <a:ext cx="5862470" cy="2217425"/>
              <a:chOff x="5949619" y="1573060"/>
              <a:chExt cx="5862470" cy="2217425"/>
            </a:xfrm>
          </p:grpSpPr>
          <p:sp>
            <p:nvSpPr>
              <p:cNvPr id="9" name="Titre 1">
                <a:extLst>
                  <a:ext uri="{FF2B5EF4-FFF2-40B4-BE49-F238E27FC236}">
                    <a16:creationId xmlns:a16="http://schemas.microsoft.com/office/drawing/2014/main" id="{AC11E6B1-5D3E-3B40-7FE3-551E487F3330}"/>
                  </a:ext>
                </a:extLst>
              </p:cNvPr>
              <p:cNvSpPr txBox="1">
                <a:spLocks/>
              </p:cNvSpPr>
              <p:nvPr/>
            </p:nvSpPr>
            <p:spPr>
              <a:xfrm>
                <a:off x="5963480" y="1573060"/>
                <a:ext cx="5848604" cy="564228"/>
              </a:xfrm>
              <a:prstGeom prst="rect">
                <a:avLst/>
              </a:prstGeom>
              <a:solidFill>
                <a:srgbClr val="0367A6"/>
              </a:solidFill>
              <a:ln>
                <a:noFill/>
              </a:ln>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solidFill>
                      <a:schemeClr val="bg1"/>
                    </a:solidFill>
                    <a:latin typeface="Corbel" panose="020B0503020204020204" pitchFamily="34" charset="0"/>
                  </a:rPr>
                  <a:t>OFFRE D'ACTIVITÉS PHYSIQUES </a:t>
                </a:r>
                <a:r>
                  <a:rPr lang="fr-CA" sz="2000" dirty="0">
                    <a:solidFill>
                      <a:schemeClr val="bg1"/>
                    </a:solidFill>
                    <a:latin typeface="Corbel" panose="020B0503020204020204" pitchFamily="34" charset="0"/>
                  </a:rPr>
                  <a:t>(aussi SDG)</a:t>
                </a:r>
                <a:endParaRPr lang="fr-CA" sz="2400" dirty="0">
                  <a:solidFill>
                    <a:schemeClr val="bg1"/>
                  </a:solidFill>
                  <a:latin typeface="Corbel" panose="020B0503020204020204" pitchFamily="34" charset="0"/>
                </a:endParaRPr>
              </a:p>
            </p:txBody>
          </p:sp>
          <p:sp>
            <p:nvSpPr>
              <p:cNvPr id="10" name="Espace réservé du contenu 2">
                <a:extLst>
                  <a:ext uri="{FF2B5EF4-FFF2-40B4-BE49-F238E27FC236}">
                    <a16:creationId xmlns:a16="http://schemas.microsoft.com/office/drawing/2014/main" id="{105A8E36-2EF1-A6DB-8D40-10C0EAB5D953}"/>
                  </a:ext>
                </a:extLst>
              </p:cNvPr>
              <p:cNvSpPr txBox="1">
                <a:spLocks/>
              </p:cNvSpPr>
              <p:nvPr/>
            </p:nvSpPr>
            <p:spPr>
              <a:xfrm>
                <a:off x="5949619" y="3325142"/>
                <a:ext cx="5862465"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Environnement</a:t>
                </a:r>
                <a:r>
                  <a:rPr lang="fr-CA" sz="1400" b="0" i="0" dirty="0">
                    <a:solidFill>
                      <a:srgbClr val="242424"/>
                    </a:solidFill>
                    <a:effectLst/>
                    <a:latin typeface="Aptos Narrow" panose="020B0004020202020204" pitchFamily="34" charset="0"/>
                  </a:rPr>
                  <a:t> </a:t>
                </a:r>
                <a:r>
                  <a:rPr lang="fr-CA" sz="2000" dirty="0">
                    <a:latin typeface="Corbel" panose="020B0503020204020204" pitchFamily="34" charset="0"/>
                  </a:rPr>
                  <a:t>et outils d'apprentissage</a:t>
                </a:r>
              </a:p>
            </p:txBody>
          </p:sp>
          <p:sp>
            <p:nvSpPr>
              <p:cNvPr id="34" name="Espace réservé du contenu 2">
                <a:extLst>
                  <a:ext uri="{FF2B5EF4-FFF2-40B4-BE49-F238E27FC236}">
                    <a16:creationId xmlns:a16="http://schemas.microsoft.com/office/drawing/2014/main" id="{018DA968-E66E-4433-F1B3-7A1FAFDC0586}"/>
                  </a:ext>
                </a:extLst>
              </p:cNvPr>
              <p:cNvSpPr txBox="1">
                <a:spLocks/>
              </p:cNvSpPr>
              <p:nvPr/>
            </p:nvSpPr>
            <p:spPr>
              <a:xfrm>
                <a:off x="5949623" y="2196686"/>
                <a:ext cx="5862466"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Offre d'activités physiques</a:t>
                </a:r>
              </a:p>
            </p:txBody>
          </p:sp>
          <p:sp>
            <p:nvSpPr>
              <p:cNvPr id="35" name="Espace réservé du contenu 2">
                <a:extLst>
                  <a:ext uri="{FF2B5EF4-FFF2-40B4-BE49-F238E27FC236}">
                    <a16:creationId xmlns:a16="http://schemas.microsoft.com/office/drawing/2014/main" id="{FA7B4731-3EDA-27AB-91F5-571A94BA736C}"/>
                  </a:ext>
                </a:extLst>
              </p:cNvPr>
              <p:cNvSpPr txBox="1">
                <a:spLocks/>
              </p:cNvSpPr>
              <p:nvPr/>
            </p:nvSpPr>
            <p:spPr>
              <a:xfrm>
                <a:off x="5949620" y="2760914"/>
                <a:ext cx="5862466"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Approches pédagogiques et adaptations en EPS</a:t>
                </a:r>
              </a:p>
            </p:txBody>
          </p:sp>
        </p:grpSp>
      </p:grpSp>
      <p:grpSp>
        <p:nvGrpSpPr>
          <p:cNvPr id="32" name="Groupe 31">
            <a:extLst>
              <a:ext uri="{FF2B5EF4-FFF2-40B4-BE49-F238E27FC236}">
                <a16:creationId xmlns:a16="http://schemas.microsoft.com/office/drawing/2014/main" id="{DDA035C4-AF3D-C357-025E-6E92ACAF1B40}"/>
              </a:ext>
            </a:extLst>
          </p:cNvPr>
          <p:cNvGrpSpPr/>
          <p:nvPr/>
        </p:nvGrpSpPr>
        <p:grpSpPr>
          <a:xfrm>
            <a:off x="3660192" y="157914"/>
            <a:ext cx="8363945" cy="2468312"/>
            <a:chOff x="5844209" y="1431235"/>
            <a:chExt cx="6069495" cy="2468312"/>
          </a:xfrm>
        </p:grpSpPr>
        <p:sp>
          <p:nvSpPr>
            <p:cNvPr id="37" name="Rectangle 36">
              <a:extLst>
                <a:ext uri="{FF2B5EF4-FFF2-40B4-BE49-F238E27FC236}">
                  <a16:creationId xmlns:a16="http://schemas.microsoft.com/office/drawing/2014/main" id="{557163E9-F0D0-CD82-72D3-91DC064963F6}"/>
                </a:ext>
              </a:extLst>
            </p:cNvPr>
            <p:cNvSpPr/>
            <p:nvPr/>
          </p:nvSpPr>
          <p:spPr>
            <a:xfrm>
              <a:off x="5844209" y="1431235"/>
              <a:ext cx="6069495" cy="246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8" name="Groupe 37">
              <a:extLst>
                <a:ext uri="{FF2B5EF4-FFF2-40B4-BE49-F238E27FC236}">
                  <a16:creationId xmlns:a16="http://schemas.microsoft.com/office/drawing/2014/main" id="{8F1F48AD-274C-92E1-9DC5-2C2E01DBE437}"/>
                </a:ext>
              </a:extLst>
            </p:cNvPr>
            <p:cNvGrpSpPr/>
            <p:nvPr/>
          </p:nvGrpSpPr>
          <p:grpSpPr>
            <a:xfrm>
              <a:off x="5949619" y="1573060"/>
              <a:ext cx="5862470" cy="2217425"/>
              <a:chOff x="5949619" y="1573060"/>
              <a:chExt cx="5862470" cy="2217425"/>
            </a:xfrm>
          </p:grpSpPr>
          <p:sp>
            <p:nvSpPr>
              <p:cNvPr id="39" name="Titre 1">
                <a:extLst>
                  <a:ext uri="{FF2B5EF4-FFF2-40B4-BE49-F238E27FC236}">
                    <a16:creationId xmlns:a16="http://schemas.microsoft.com/office/drawing/2014/main" id="{D342C66B-B50E-ABA1-7696-6FAC936FE3D9}"/>
                  </a:ext>
                </a:extLst>
              </p:cNvPr>
              <p:cNvSpPr txBox="1">
                <a:spLocks/>
              </p:cNvSpPr>
              <p:nvPr/>
            </p:nvSpPr>
            <p:spPr>
              <a:xfrm>
                <a:off x="5963480" y="1573060"/>
                <a:ext cx="5848604" cy="564228"/>
              </a:xfrm>
              <a:prstGeom prst="rect">
                <a:avLst/>
              </a:prstGeom>
              <a:solidFill>
                <a:srgbClr val="0367A6"/>
              </a:solidFill>
              <a:ln>
                <a:noFill/>
              </a:ln>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300" dirty="0">
                    <a:solidFill>
                      <a:schemeClr val="bg1"/>
                    </a:solidFill>
                    <a:latin typeface="Corbel" panose="020B0503020204020204" pitchFamily="34" charset="0"/>
                  </a:rPr>
                  <a:t>FONCTIONNEMENT ET INSTALLATIONS - MODE DE VIE ACTIF</a:t>
                </a:r>
              </a:p>
            </p:txBody>
          </p:sp>
          <p:sp>
            <p:nvSpPr>
              <p:cNvPr id="40" name="Espace réservé du contenu 2">
                <a:extLst>
                  <a:ext uri="{FF2B5EF4-FFF2-40B4-BE49-F238E27FC236}">
                    <a16:creationId xmlns:a16="http://schemas.microsoft.com/office/drawing/2014/main" id="{5C037929-E3BD-CDB8-1B22-B4936755C022}"/>
                  </a:ext>
                </a:extLst>
              </p:cNvPr>
              <p:cNvSpPr txBox="1">
                <a:spLocks/>
              </p:cNvSpPr>
              <p:nvPr/>
            </p:nvSpPr>
            <p:spPr>
              <a:xfrm>
                <a:off x="5949619" y="3325142"/>
                <a:ext cx="5862465"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Installations sportives disponibles</a:t>
                </a:r>
              </a:p>
            </p:txBody>
          </p:sp>
          <p:sp>
            <p:nvSpPr>
              <p:cNvPr id="41" name="Espace réservé du contenu 2">
                <a:extLst>
                  <a:ext uri="{FF2B5EF4-FFF2-40B4-BE49-F238E27FC236}">
                    <a16:creationId xmlns:a16="http://schemas.microsoft.com/office/drawing/2014/main" id="{8B27A2D9-E56A-4F9F-A69C-00A40C66BDFC}"/>
                  </a:ext>
                </a:extLst>
              </p:cNvPr>
              <p:cNvSpPr txBox="1">
                <a:spLocks/>
              </p:cNvSpPr>
              <p:nvPr/>
            </p:nvSpPr>
            <p:spPr>
              <a:xfrm>
                <a:off x="5949623" y="2196686"/>
                <a:ext cx="5862466"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Sécurité et transport actif</a:t>
                </a:r>
              </a:p>
            </p:txBody>
          </p:sp>
          <p:sp>
            <p:nvSpPr>
              <p:cNvPr id="42" name="Espace réservé du contenu 2">
                <a:extLst>
                  <a:ext uri="{FF2B5EF4-FFF2-40B4-BE49-F238E27FC236}">
                    <a16:creationId xmlns:a16="http://schemas.microsoft.com/office/drawing/2014/main" id="{B5D855C1-20C7-E2B0-1D03-153EF82D046C}"/>
                  </a:ext>
                </a:extLst>
              </p:cNvPr>
              <p:cNvSpPr txBox="1">
                <a:spLocks/>
              </p:cNvSpPr>
              <p:nvPr/>
            </p:nvSpPr>
            <p:spPr>
              <a:xfrm>
                <a:off x="5949620" y="2760914"/>
                <a:ext cx="5862466"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Règles de fonctionnement –  AP et comportements sédentaires</a:t>
                </a:r>
              </a:p>
            </p:txBody>
          </p:sp>
        </p:grpSp>
      </p:grpSp>
      <p:grpSp>
        <p:nvGrpSpPr>
          <p:cNvPr id="2" name="Groupe 1">
            <a:extLst>
              <a:ext uri="{FF2B5EF4-FFF2-40B4-BE49-F238E27FC236}">
                <a16:creationId xmlns:a16="http://schemas.microsoft.com/office/drawing/2014/main" id="{AE995143-3F8D-1DB5-13B8-0D79B066E699}"/>
              </a:ext>
            </a:extLst>
          </p:cNvPr>
          <p:cNvGrpSpPr/>
          <p:nvPr/>
        </p:nvGrpSpPr>
        <p:grpSpPr>
          <a:xfrm>
            <a:off x="5509522" y="2122948"/>
            <a:ext cx="6401326" cy="3066925"/>
            <a:chOff x="6467061" y="1404730"/>
            <a:chExt cx="5446643" cy="3058490"/>
          </a:xfrm>
        </p:grpSpPr>
        <p:sp>
          <p:nvSpPr>
            <p:cNvPr id="14" name="Rectangle 13">
              <a:extLst>
                <a:ext uri="{FF2B5EF4-FFF2-40B4-BE49-F238E27FC236}">
                  <a16:creationId xmlns:a16="http://schemas.microsoft.com/office/drawing/2014/main" id="{279B708E-71FF-6863-F40D-F3A942D58CE2}"/>
                </a:ext>
              </a:extLst>
            </p:cNvPr>
            <p:cNvSpPr/>
            <p:nvPr/>
          </p:nvSpPr>
          <p:spPr>
            <a:xfrm>
              <a:off x="6467061" y="1404730"/>
              <a:ext cx="5446643" cy="3058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27" name="Groupe 26">
              <a:extLst>
                <a:ext uri="{FF2B5EF4-FFF2-40B4-BE49-F238E27FC236}">
                  <a16:creationId xmlns:a16="http://schemas.microsoft.com/office/drawing/2014/main" id="{DD2F5183-1F8F-FBE9-11BC-042FC4A4346A}"/>
                </a:ext>
              </a:extLst>
            </p:cNvPr>
            <p:cNvGrpSpPr/>
            <p:nvPr/>
          </p:nvGrpSpPr>
          <p:grpSpPr>
            <a:xfrm>
              <a:off x="6566928" y="1533086"/>
              <a:ext cx="5245160" cy="2798510"/>
              <a:chOff x="6566928" y="1533086"/>
              <a:chExt cx="5245160" cy="2798510"/>
            </a:xfrm>
          </p:grpSpPr>
          <p:sp>
            <p:nvSpPr>
              <p:cNvPr id="33" name="Titre 1">
                <a:extLst>
                  <a:ext uri="{FF2B5EF4-FFF2-40B4-BE49-F238E27FC236}">
                    <a16:creationId xmlns:a16="http://schemas.microsoft.com/office/drawing/2014/main" id="{D481E1F2-AEEF-D05C-1E6C-10C568E07F9F}"/>
                  </a:ext>
                </a:extLst>
              </p:cNvPr>
              <p:cNvSpPr txBox="1">
                <a:spLocks/>
              </p:cNvSpPr>
              <p:nvPr/>
            </p:nvSpPr>
            <p:spPr>
              <a:xfrm>
                <a:off x="6580788" y="1533086"/>
                <a:ext cx="5231295" cy="564228"/>
              </a:xfrm>
              <a:prstGeom prst="rect">
                <a:avLst/>
              </a:prstGeom>
              <a:solidFill>
                <a:srgbClr val="0367A6"/>
              </a:solidFill>
              <a:ln>
                <a:noFill/>
              </a:ln>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400" dirty="0">
                    <a:solidFill>
                      <a:schemeClr val="bg1"/>
                    </a:solidFill>
                    <a:latin typeface="Corbel" panose="020B0503020204020204" pitchFamily="34" charset="0"/>
                  </a:rPr>
                  <a:t>VALORISATION DE LA SAINE ALIMENTATION</a:t>
                </a:r>
              </a:p>
            </p:txBody>
          </p:sp>
          <p:sp>
            <p:nvSpPr>
              <p:cNvPr id="36" name="Espace réservé du contenu 2">
                <a:extLst>
                  <a:ext uri="{FF2B5EF4-FFF2-40B4-BE49-F238E27FC236}">
                    <a16:creationId xmlns:a16="http://schemas.microsoft.com/office/drawing/2014/main" id="{6DC4B846-35CB-95E7-8979-CDA60834E09F}"/>
                  </a:ext>
                </a:extLst>
              </p:cNvPr>
              <p:cNvSpPr txBox="1">
                <a:spLocks/>
              </p:cNvSpPr>
              <p:nvPr/>
            </p:nvSpPr>
            <p:spPr>
              <a:xfrm>
                <a:off x="6566928" y="3325142"/>
                <a:ext cx="5245155"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Activités éducatives en alimentation</a:t>
                </a:r>
              </a:p>
            </p:txBody>
          </p:sp>
          <p:sp>
            <p:nvSpPr>
              <p:cNvPr id="43" name="Espace réservé du contenu 2">
                <a:extLst>
                  <a:ext uri="{FF2B5EF4-FFF2-40B4-BE49-F238E27FC236}">
                    <a16:creationId xmlns:a16="http://schemas.microsoft.com/office/drawing/2014/main" id="{046044E1-4E0A-7BD9-455B-5B4693D181E5}"/>
                  </a:ext>
                </a:extLst>
              </p:cNvPr>
              <p:cNvSpPr txBox="1">
                <a:spLocks/>
              </p:cNvSpPr>
              <p:nvPr/>
            </p:nvSpPr>
            <p:spPr>
              <a:xfrm>
                <a:off x="6566932" y="2196686"/>
                <a:ext cx="5245156"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Offre et occasions dans l’environnement scolaire</a:t>
                </a:r>
              </a:p>
            </p:txBody>
          </p:sp>
          <p:sp>
            <p:nvSpPr>
              <p:cNvPr id="44" name="Espace réservé du contenu 2">
                <a:extLst>
                  <a:ext uri="{FF2B5EF4-FFF2-40B4-BE49-F238E27FC236}">
                    <a16:creationId xmlns:a16="http://schemas.microsoft.com/office/drawing/2014/main" id="{7299E107-2433-D0CC-8C2A-47179D6E81FB}"/>
                  </a:ext>
                </a:extLst>
              </p:cNvPr>
              <p:cNvSpPr txBox="1">
                <a:spLocks/>
              </p:cNvSpPr>
              <p:nvPr/>
            </p:nvSpPr>
            <p:spPr>
              <a:xfrm>
                <a:off x="6566929" y="2760914"/>
                <a:ext cx="5245156"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000" dirty="0">
                    <a:latin typeface="Corbel" panose="020B0503020204020204" pitchFamily="34" charset="0"/>
                  </a:rPr>
                  <a:t>Installations et le matériel</a:t>
                </a:r>
              </a:p>
            </p:txBody>
          </p:sp>
          <p:sp>
            <p:nvSpPr>
              <p:cNvPr id="45" name="Espace réservé du contenu 2">
                <a:extLst>
                  <a:ext uri="{FF2B5EF4-FFF2-40B4-BE49-F238E27FC236}">
                    <a16:creationId xmlns:a16="http://schemas.microsoft.com/office/drawing/2014/main" id="{33C710F2-5ACB-E81C-3BC9-9A92CF548E9A}"/>
                  </a:ext>
                </a:extLst>
              </p:cNvPr>
              <p:cNvSpPr txBox="1">
                <a:spLocks/>
              </p:cNvSpPr>
              <p:nvPr/>
            </p:nvSpPr>
            <p:spPr>
              <a:xfrm>
                <a:off x="6566928" y="3866253"/>
                <a:ext cx="5245155" cy="465343"/>
              </a:xfrm>
              <a:prstGeom prst="rect">
                <a:avLst/>
              </a:prstGeom>
              <a:solidFill>
                <a:schemeClr val="accent1">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2000" dirty="0">
                    <a:latin typeface="Corbel" panose="020B0503020204020204" pitchFamily="34" charset="0"/>
                  </a:rPr>
                  <a:t>Règles de fonctionnement en lien avec l'alimentation</a:t>
                </a:r>
              </a:p>
            </p:txBody>
          </p:sp>
        </p:grpSp>
      </p:grpSp>
    </p:spTree>
    <p:extLst>
      <p:ext uri="{BB962C8B-B14F-4D97-AF65-F5344CB8AC3E}">
        <p14:creationId xmlns:p14="http://schemas.microsoft.com/office/powerpoint/2010/main" val="131722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5" name="Picture 4" descr="Une image contenant bibliothèque, pièce, assis, trouble&#10;&#10;Description générée automatiquement">
            <a:extLst>
              <a:ext uri="{FF2B5EF4-FFF2-40B4-BE49-F238E27FC236}">
                <a16:creationId xmlns:a16="http://schemas.microsoft.com/office/drawing/2014/main" id="{1B849DE4-0402-4DFB-96D6-E18A467C3953}"/>
              </a:ext>
            </a:extLst>
          </p:cNvPr>
          <p:cNvPicPr>
            <a:picLocks noChangeAspect="1"/>
          </p:cNvPicPr>
          <p:nvPr/>
        </p:nvPicPr>
        <p:blipFill rotWithShape="1">
          <a:blip r:embed="rId3"/>
          <a:srcRect l="8107" r="30445" b="-1"/>
          <a:stretch/>
        </p:blipFill>
        <p:spPr>
          <a:xfrm>
            <a:off x="8038530" y="10"/>
            <a:ext cx="4153467" cy="6857989"/>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re 1">
            <a:extLst>
              <a:ext uri="{FF2B5EF4-FFF2-40B4-BE49-F238E27FC236}">
                <a16:creationId xmlns:a16="http://schemas.microsoft.com/office/drawing/2014/main" id="{96280497-926F-4E08-AC4B-729060C2F64A}"/>
              </a:ext>
            </a:extLst>
          </p:cNvPr>
          <p:cNvSpPr>
            <a:spLocks noGrp="1"/>
          </p:cNvSpPr>
          <p:nvPr>
            <p:ph type="title"/>
          </p:nvPr>
        </p:nvSpPr>
        <p:spPr>
          <a:xfrm>
            <a:off x="477870" y="1365218"/>
            <a:ext cx="6825298" cy="951262"/>
          </a:xfrm>
        </p:spPr>
        <p:txBody>
          <a:bodyPr>
            <a:normAutofit/>
          </a:bodyPr>
          <a:lstStyle/>
          <a:p>
            <a:r>
              <a:rPr lang="fr-CA" sz="3400" dirty="0">
                <a:solidFill>
                  <a:srgbClr val="0367A6"/>
                </a:solidFill>
                <a:latin typeface="Corbel" panose="020B0503020204020204" pitchFamily="34" charset="0"/>
              </a:rPr>
              <a:t>AVANTAGES ET POSSIBILITÉS</a:t>
            </a:r>
          </a:p>
        </p:txBody>
      </p:sp>
      <p:sp>
        <p:nvSpPr>
          <p:cNvPr id="6" name="Espace réservé du contenu 5">
            <a:extLst>
              <a:ext uri="{FF2B5EF4-FFF2-40B4-BE49-F238E27FC236}">
                <a16:creationId xmlns:a16="http://schemas.microsoft.com/office/drawing/2014/main" id="{ADD327D2-32CE-4F3F-0A03-0C730CD45DEC}"/>
              </a:ext>
            </a:extLst>
          </p:cNvPr>
          <p:cNvSpPr>
            <a:spLocks noGrp="1"/>
          </p:cNvSpPr>
          <p:nvPr>
            <p:ph idx="1"/>
          </p:nvPr>
        </p:nvSpPr>
        <p:spPr>
          <a:xfrm>
            <a:off x="1426859" y="2521576"/>
            <a:ext cx="6825297" cy="3999145"/>
          </a:xfrm>
        </p:spPr>
        <p:txBody>
          <a:bodyPr>
            <a:normAutofit fontScale="85000" lnSpcReduction="10000"/>
          </a:bodyPr>
          <a:lstStyle/>
          <a:p>
            <a:r>
              <a:rPr lang="fr-CA" sz="2000" dirty="0">
                <a:solidFill>
                  <a:schemeClr val="accent6">
                    <a:lumMod val="75000"/>
                  </a:schemeClr>
                </a:solidFill>
                <a:latin typeface="Corbel" panose="020B0503020204020204" pitchFamily="34" charset="0"/>
              </a:rPr>
              <a:t>Faire le portrait de la situation d’une école facilement et rapidement</a:t>
            </a:r>
          </a:p>
          <a:p>
            <a:r>
              <a:rPr lang="fr-CA" sz="2000" dirty="0">
                <a:solidFill>
                  <a:schemeClr val="accent6">
                    <a:lumMod val="75000"/>
                  </a:schemeClr>
                </a:solidFill>
                <a:latin typeface="Corbel" panose="020B0503020204020204" pitchFamily="34" charset="0"/>
              </a:rPr>
              <a:t>Être informé des pistes d’amélioration grâce à un rapport personnalisé</a:t>
            </a:r>
          </a:p>
          <a:p>
            <a:r>
              <a:rPr lang="fr-CA" sz="2000" dirty="0">
                <a:solidFill>
                  <a:schemeClr val="accent6">
                    <a:lumMod val="75000"/>
                  </a:schemeClr>
                </a:solidFill>
                <a:latin typeface="Corbel" panose="020B0503020204020204" pitchFamily="34" charset="0"/>
              </a:rPr>
              <a:t>Contribuer à la fixation d’objectifs pour une cible bien-être du projet éducatif</a:t>
            </a:r>
          </a:p>
          <a:p>
            <a:r>
              <a:rPr lang="fr-CA" sz="2000" dirty="0">
                <a:solidFill>
                  <a:schemeClr val="accent6">
                    <a:lumMod val="75000"/>
                  </a:schemeClr>
                </a:solidFill>
                <a:latin typeface="Corbel" panose="020B0503020204020204" pitchFamily="34" charset="0"/>
              </a:rPr>
              <a:t>Connaître divers outils et références pour passer à l’action</a:t>
            </a:r>
            <a:br>
              <a:rPr lang="fr-FR" sz="2000" dirty="0">
                <a:latin typeface="Corbel" panose="020B0503020204020204" pitchFamily="34" charset="0"/>
              </a:rPr>
            </a:br>
            <a:endParaRPr lang="fr-FR" sz="2000" dirty="0">
              <a:latin typeface="Corbel" panose="020B0503020204020204" pitchFamily="34" charset="0"/>
            </a:endParaRPr>
          </a:p>
          <a:p>
            <a:r>
              <a:rPr lang="fr-FR" sz="2000" dirty="0">
                <a:solidFill>
                  <a:schemeClr val="accent2">
                    <a:lumMod val="75000"/>
                  </a:schemeClr>
                </a:solidFill>
                <a:latin typeface="Corbel" panose="020B0503020204020204" pitchFamily="34" charset="0"/>
              </a:rPr>
              <a:t>Accompagner les </a:t>
            </a:r>
            <a:r>
              <a:rPr lang="fr-FR" sz="2000" i="1" dirty="0">
                <a:solidFill>
                  <a:schemeClr val="accent2">
                    <a:lumMod val="75000"/>
                  </a:schemeClr>
                </a:solidFill>
                <a:latin typeface="Corbel" panose="020B0503020204020204" pitchFamily="34" charset="0"/>
              </a:rPr>
              <a:t>équipes-écol</a:t>
            </a:r>
            <a:r>
              <a:rPr lang="fr-FR" sz="2000" dirty="0">
                <a:solidFill>
                  <a:schemeClr val="accent2">
                    <a:lumMod val="75000"/>
                  </a:schemeClr>
                </a:solidFill>
                <a:latin typeface="Corbel" panose="020B0503020204020204" pitchFamily="34" charset="0"/>
              </a:rPr>
              <a:t>e et dans leur démarche d’amélioration</a:t>
            </a:r>
          </a:p>
          <a:p>
            <a:r>
              <a:rPr lang="fr-FR" sz="2000" dirty="0">
                <a:solidFill>
                  <a:schemeClr val="accent2">
                    <a:lumMod val="75000"/>
                  </a:schemeClr>
                </a:solidFill>
                <a:latin typeface="Corbel" panose="020B0503020204020204" pitchFamily="34" charset="0"/>
              </a:rPr>
              <a:t>Profiter des données issues des rapports</a:t>
            </a:r>
          </a:p>
          <a:p>
            <a:endParaRPr lang="fr-FR" sz="2000" dirty="0">
              <a:solidFill>
                <a:schemeClr val="accent2">
                  <a:lumMod val="75000"/>
                </a:schemeClr>
              </a:solidFill>
              <a:highlight>
                <a:srgbClr val="FFFF00"/>
              </a:highlight>
              <a:latin typeface="Corbel" panose="020B0503020204020204" pitchFamily="34" charset="0"/>
            </a:endParaRPr>
          </a:p>
          <a:p>
            <a:r>
              <a:rPr lang="fr-FR" sz="2000" dirty="0">
                <a:solidFill>
                  <a:srgbClr val="7030A0"/>
                </a:solidFill>
                <a:latin typeface="Corbel" panose="020B0503020204020204" pitchFamily="34" charset="0"/>
              </a:rPr>
              <a:t>Suivre les progrès à la suite des interventions et documenter les milieux pour la révision des politiques/mesures de soutien</a:t>
            </a:r>
          </a:p>
          <a:p>
            <a:r>
              <a:rPr lang="fr-FR" sz="2000" dirty="0">
                <a:solidFill>
                  <a:srgbClr val="7030A0"/>
                </a:solidFill>
                <a:latin typeface="Corbel" panose="020B0503020204020204" pitchFamily="34" charset="0"/>
              </a:rPr>
              <a:t>Contribuer à la recherche</a:t>
            </a:r>
            <a:endParaRPr lang="fr-CA" sz="2000" dirty="0">
              <a:solidFill>
                <a:srgbClr val="7030A0"/>
              </a:solidFill>
              <a:latin typeface="Corbel" panose="020B0503020204020204" pitchFamily="34" charset="0"/>
            </a:endParaRPr>
          </a:p>
        </p:txBody>
      </p:sp>
      <p:pic>
        <p:nvPicPr>
          <p:cNvPr id="3" name="Graphique 31" descr="École">
            <a:extLst>
              <a:ext uri="{FF2B5EF4-FFF2-40B4-BE49-F238E27FC236}">
                <a16:creationId xmlns:a16="http://schemas.microsoft.com/office/drawing/2014/main" id="{6F42E5E8-7EDD-2F39-A25A-AAF7BCF949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870" y="2521576"/>
            <a:ext cx="822389" cy="951261"/>
          </a:xfrm>
          <a:prstGeom prst="rect">
            <a:avLst/>
          </a:prstGeom>
        </p:spPr>
      </p:pic>
      <p:pic>
        <p:nvPicPr>
          <p:cNvPr id="10" name="Graphique 9" descr="Connexions avec un remplissage uni">
            <a:extLst>
              <a:ext uri="{FF2B5EF4-FFF2-40B4-BE49-F238E27FC236}">
                <a16:creationId xmlns:a16="http://schemas.microsoft.com/office/drawing/2014/main" id="{C6F3A0F6-C246-73EC-6431-418AAB64C2C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5428" y="4259892"/>
            <a:ext cx="786817" cy="786817"/>
          </a:xfrm>
          <a:prstGeom prst="rect">
            <a:avLst/>
          </a:prstGeom>
        </p:spPr>
      </p:pic>
      <p:pic>
        <p:nvPicPr>
          <p:cNvPr id="9" name="Graphique 8" descr="Globe terrestre : Amériques avec un remplissage uni">
            <a:extLst>
              <a:ext uri="{FF2B5EF4-FFF2-40B4-BE49-F238E27FC236}">
                <a16:creationId xmlns:a16="http://schemas.microsoft.com/office/drawing/2014/main" id="{6E2C88A1-9179-37E6-3284-A0A8F6E6AF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1636" y="5219166"/>
            <a:ext cx="914400" cy="914400"/>
          </a:xfrm>
          <a:prstGeom prst="rect">
            <a:avLst/>
          </a:prstGeom>
        </p:spPr>
      </p:pic>
    </p:spTree>
    <p:extLst>
      <p:ext uri="{BB962C8B-B14F-4D97-AF65-F5344CB8AC3E}">
        <p14:creationId xmlns:p14="http://schemas.microsoft.com/office/powerpoint/2010/main" val="144141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intérieur, plafond, plancher&#10;&#10;Description générée automatiquement">
            <a:extLst>
              <a:ext uri="{FF2B5EF4-FFF2-40B4-BE49-F238E27FC236}">
                <a16:creationId xmlns:a16="http://schemas.microsoft.com/office/drawing/2014/main" id="{D706DB11-1D77-AACF-F40D-6FCB10BFDBB0}"/>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t="35833" b="46007"/>
          <a:stretch/>
        </p:blipFill>
        <p:spPr>
          <a:xfrm>
            <a:off x="0" y="-2510"/>
            <a:ext cx="12192000" cy="1660534"/>
          </a:xfrm>
          <a:prstGeom prst="rect">
            <a:avLst/>
          </a:prstGeom>
        </p:spPr>
      </p:pic>
      <p:sp>
        <p:nvSpPr>
          <p:cNvPr id="2" name="Titre 1">
            <a:extLst>
              <a:ext uri="{FF2B5EF4-FFF2-40B4-BE49-F238E27FC236}">
                <a16:creationId xmlns:a16="http://schemas.microsoft.com/office/drawing/2014/main" id="{6FCBBB26-5EE9-41CF-B3F7-EC82CE90255E}"/>
              </a:ext>
            </a:extLst>
          </p:cNvPr>
          <p:cNvSpPr>
            <a:spLocks noGrp="1"/>
          </p:cNvSpPr>
          <p:nvPr>
            <p:ph type="title"/>
          </p:nvPr>
        </p:nvSpPr>
        <p:spPr>
          <a:xfrm>
            <a:off x="764771" y="-1"/>
            <a:ext cx="10589029" cy="1830412"/>
          </a:xfrm>
        </p:spPr>
        <p:txBody>
          <a:bodyPr>
            <a:normAutofit/>
          </a:bodyPr>
          <a:lstStyle/>
          <a:p>
            <a:r>
              <a:rPr lang="fr-CA" sz="3600" dirty="0">
                <a:solidFill>
                  <a:srgbClr val="0367A6"/>
                </a:solidFill>
                <a:latin typeface="Corbel" panose="020B0503020204020204" pitchFamily="34" charset="0"/>
              </a:rPr>
              <a:t>COMMENT ÇA FONCTIONNE?</a:t>
            </a:r>
          </a:p>
        </p:txBody>
      </p:sp>
      <p:pic>
        <p:nvPicPr>
          <p:cNvPr id="17" name="Graphique 16" descr="Empreintes de pattes">
            <a:extLst>
              <a:ext uri="{FF2B5EF4-FFF2-40B4-BE49-F238E27FC236}">
                <a16:creationId xmlns:a16="http://schemas.microsoft.com/office/drawing/2014/main" id="{A8A09A4C-B74B-4926-A605-CAA3C11B3B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68779" y="2613430"/>
            <a:ext cx="783276" cy="783276"/>
          </a:xfrm>
          <a:prstGeom prst="rect">
            <a:avLst/>
          </a:prstGeom>
        </p:spPr>
      </p:pic>
      <p:pic>
        <p:nvPicPr>
          <p:cNvPr id="8" name="Graphique 31" descr="École">
            <a:extLst>
              <a:ext uri="{FF2B5EF4-FFF2-40B4-BE49-F238E27FC236}">
                <a16:creationId xmlns:a16="http://schemas.microsoft.com/office/drawing/2014/main" id="{D5971BD9-ED98-7EF5-C660-B9FA6ED72C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6345" y="2798673"/>
            <a:ext cx="954208" cy="1103737"/>
          </a:xfrm>
          <a:prstGeom prst="rect">
            <a:avLst/>
          </a:prstGeom>
        </p:spPr>
      </p:pic>
      <p:grpSp>
        <p:nvGrpSpPr>
          <p:cNvPr id="10" name="Groupe 9">
            <a:extLst>
              <a:ext uri="{FF2B5EF4-FFF2-40B4-BE49-F238E27FC236}">
                <a16:creationId xmlns:a16="http://schemas.microsoft.com/office/drawing/2014/main" id="{D4284659-B8DD-D702-E438-573689859D90}"/>
              </a:ext>
            </a:extLst>
          </p:cNvPr>
          <p:cNvGrpSpPr>
            <a:grpSpLocks noChangeAspect="1"/>
          </p:cNvGrpSpPr>
          <p:nvPr/>
        </p:nvGrpSpPr>
        <p:grpSpPr>
          <a:xfrm>
            <a:off x="512699" y="4323371"/>
            <a:ext cx="1812508" cy="1914499"/>
            <a:chOff x="17011984" y="8469563"/>
            <a:chExt cx="12056311" cy="12056311"/>
          </a:xfrm>
        </p:grpSpPr>
        <p:pic>
          <p:nvPicPr>
            <p:cNvPr id="37" name="Graphique 14" descr="Ordinateur portable">
              <a:extLst>
                <a:ext uri="{FF2B5EF4-FFF2-40B4-BE49-F238E27FC236}">
                  <a16:creationId xmlns:a16="http://schemas.microsoft.com/office/drawing/2014/main" id="{2346521B-49E1-10C2-FDDB-CA122ACEB9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7011984" y="8469563"/>
              <a:ext cx="12056311" cy="12056311"/>
            </a:xfrm>
            <a:prstGeom prst="rect">
              <a:avLst/>
            </a:prstGeom>
          </p:spPr>
        </p:pic>
        <p:pic>
          <p:nvPicPr>
            <p:cNvPr id="38" name="Image 37">
              <a:extLst>
                <a:ext uri="{FF2B5EF4-FFF2-40B4-BE49-F238E27FC236}">
                  <a16:creationId xmlns:a16="http://schemas.microsoft.com/office/drawing/2014/main" id="{157269B4-81F9-ECF5-F800-6E5482B36B9E}"/>
                </a:ext>
              </a:extLst>
            </p:cNvPr>
            <p:cNvPicPr>
              <a:picLocks noChangeAspect="1"/>
            </p:cNvPicPr>
            <p:nvPr/>
          </p:nvPicPr>
          <p:blipFill rotWithShape="1">
            <a:blip r:embed="rId10">
              <a:extLst>
                <a:ext uri="{28A0092B-C50C-407E-A947-70E740481C1C}">
                  <a14:useLocalDpi xmlns:a14="http://schemas.microsoft.com/office/drawing/2010/main" val="0"/>
                </a:ext>
              </a:extLst>
            </a:blip>
            <a:srcRect l="4017" t="10204" r="54485" b="8425"/>
            <a:stretch/>
          </p:blipFill>
          <p:spPr>
            <a:xfrm>
              <a:off x="21092919" y="12036384"/>
              <a:ext cx="3871407" cy="3795500"/>
            </a:xfrm>
            <a:prstGeom prst="rect">
              <a:avLst/>
            </a:prstGeom>
          </p:spPr>
        </p:pic>
      </p:grpSp>
      <p:cxnSp>
        <p:nvCxnSpPr>
          <p:cNvPr id="12" name="Connecteur droit avec flèche 11">
            <a:extLst>
              <a:ext uri="{FF2B5EF4-FFF2-40B4-BE49-F238E27FC236}">
                <a16:creationId xmlns:a16="http://schemas.microsoft.com/office/drawing/2014/main" id="{C3FBE211-E9A6-89EE-63C5-66FB3DAF697A}"/>
              </a:ext>
            </a:extLst>
          </p:cNvPr>
          <p:cNvCxnSpPr>
            <a:cxnSpLocks/>
          </p:cNvCxnSpPr>
          <p:nvPr/>
        </p:nvCxnSpPr>
        <p:spPr>
          <a:xfrm>
            <a:off x="1333449" y="3792580"/>
            <a:ext cx="0" cy="720000"/>
          </a:xfrm>
          <a:prstGeom prst="straightConnector1">
            <a:avLst/>
          </a:prstGeom>
          <a:ln w="38100">
            <a:solidFill>
              <a:schemeClr val="tx1">
                <a:lumMod val="50000"/>
                <a:lumOff val="50000"/>
              </a:schemeClr>
            </a:solidFill>
            <a:headEnd type="none" w="med" len="med"/>
            <a:tailEnd type="arrow" w="med" len="med"/>
          </a:ln>
        </p:spPr>
        <p:style>
          <a:lnRef idx="1">
            <a:schemeClr val="accent3"/>
          </a:lnRef>
          <a:fillRef idx="3">
            <a:schemeClr val="accent3"/>
          </a:fillRef>
          <a:effectRef idx="2">
            <a:schemeClr val="accent3"/>
          </a:effectRef>
          <a:fontRef idx="minor">
            <a:schemeClr val="lt1"/>
          </a:fontRef>
        </p:style>
      </p:cxnSp>
      <p:graphicFrame>
        <p:nvGraphicFramePr>
          <p:cNvPr id="44" name="Tableau 4">
            <a:extLst>
              <a:ext uri="{FF2B5EF4-FFF2-40B4-BE49-F238E27FC236}">
                <a16:creationId xmlns:a16="http://schemas.microsoft.com/office/drawing/2014/main" id="{BBDB1554-11E5-FD80-4E8B-9204D8FEF6F6}"/>
              </a:ext>
            </a:extLst>
          </p:cNvPr>
          <p:cNvGraphicFramePr>
            <a:graphicFrameLocks noGrp="1"/>
          </p:cNvGraphicFramePr>
          <p:nvPr>
            <p:ph idx="1"/>
            <p:extLst>
              <p:ext uri="{D42A27DB-BD31-4B8C-83A1-F6EECF244321}">
                <p14:modId xmlns:p14="http://schemas.microsoft.com/office/powerpoint/2010/main" val="3520720295"/>
              </p:ext>
            </p:extLst>
          </p:nvPr>
        </p:nvGraphicFramePr>
        <p:xfrm>
          <a:off x="849009" y="2288066"/>
          <a:ext cx="4105123" cy="583621"/>
        </p:xfrm>
        <a:graphic>
          <a:graphicData uri="http://schemas.openxmlformats.org/drawingml/2006/table">
            <a:tbl>
              <a:tblPr firstRow="1" bandRow="1">
                <a:tableStyleId>{5C22544A-7EE6-4342-B048-85BDC9FD1C3A}</a:tableStyleId>
              </a:tblPr>
              <a:tblGrid>
                <a:gridCol w="4105123">
                  <a:extLst>
                    <a:ext uri="{9D8B030D-6E8A-4147-A177-3AD203B41FA5}">
                      <a16:colId xmlns:a16="http://schemas.microsoft.com/office/drawing/2014/main" val="4188981438"/>
                    </a:ext>
                  </a:extLst>
                </a:gridCol>
              </a:tblGrid>
              <a:tr h="583621">
                <a:tc>
                  <a:txBody>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lang="fr-CA" sz="1600" b="0" dirty="0">
                          <a:solidFill>
                            <a:schemeClr val="bg1"/>
                          </a:solidFill>
                          <a:latin typeface="Corbel" panose="020B0503020204020204" pitchFamily="34" charset="0"/>
                        </a:rPr>
                        <a:t>Courriel d’invitation à la direction</a:t>
                      </a:r>
                    </a:p>
                  </a:txBody>
                  <a:tcPr anchor="ctr">
                    <a:solidFill>
                      <a:srgbClr val="0367A6"/>
                    </a:solidFill>
                  </a:tcPr>
                </a:tc>
                <a:extLst>
                  <a:ext uri="{0D108BD9-81ED-4DB2-BD59-A6C34878D82A}">
                    <a16:rowId xmlns:a16="http://schemas.microsoft.com/office/drawing/2014/main" val="511330406"/>
                  </a:ext>
                </a:extLst>
              </a:tr>
            </a:tbl>
          </a:graphicData>
        </a:graphic>
      </p:graphicFrame>
      <p:sp>
        <p:nvSpPr>
          <p:cNvPr id="71" name="ZoneTexte 70">
            <a:extLst>
              <a:ext uri="{FF2B5EF4-FFF2-40B4-BE49-F238E27FC236}">
                <a16:creationId xmlns:a16="http://schemas.microsoft.com/office/drawing/2014/main" id="{928A78E2-8A1D-B459-96A9-143DB8D2FCDA}"/>
              </a:ext>
            </a:extLst>
          </p:cNvPr>
          <p:cNvSpPr txBox="1"/>
          <p:nvPr/>
        </p:nvSpPr>
        <p:spPr>
          <a:xfrm>
            <a:off x="209209" y="1929762"/>
            <a:ext cx="593077" cy="1107996"/>
          </a:xfrm>
          <a:prstGeom prst="rect">
            <a:avLst/>
          </a:prstGeom>
          <a:noFill/>
        </p:spPr>
        <p:txBody>
          <a:bodyPr wrap="square" rtlCol="0">
            <a:spAutoFit/>
          </a:bodyPr>
          <a:lstStyle/>
          <a:p>
            <a:r>
              <a:rPr lang="fr-CA" sz="6600" dirty="0">
                <a:solidFill>
                  <a:srgbClr val="0367A6"/>
                </a:solidFill>
                <a:latin typeface="Corbel" panose="020B0503020204020204" pitchFamily="34" charset="0"/>
              </a:rPr>
              <a:t>1</a:t>
            </a:r>
          </a:p>
        </p:txBody>
      </p:sp>
      <p:sp>
        <p:nvSpPr>
          <p:cNvPr id="75" name="ZoneTexte 74">
            <a:extLst>
              <a:ext uri="{FF2B5EF4-FFF2-40B4-BE49-F238E27FC236}">
                <a16:creationId xmlns:a16="http://schemas.microsoft.com/office/drawing/2014/main" id="{6801510E-10FC-66F4-3C97-0BFDF7C68B1F}"/>
              </a:ext>
            </a:extLst>
          </p:cNvPr>
          <p:cNvSpPr txBox="1"/>
          <p:nvPr/>
        </p:nvSpPr>
        <p:spPr>
          <a:xfrm>
            <a:off x="1817887" y="2862326"/>
            <a:ext cx="6480267" cy="523220"/>
          </a:xfrm>
          <a:prstGeom prst="rect">
            <a:avLst/>
          </a:prstGeom>
          <a:noFill/>
        </p:spPr>
        <p:txBody>
          <a:bodyPr wrap="square" rtlCol="0">
            <a:spAutoFit/>
          </a:bodyPr>
          <a:lstStyle/>
          <a:p>
            <a:r>
              <a:rPr lang="fr-CA" sz="1400" dirty="0">
                <a:latin typeface="Corbel" panose="020B0503020204020204" pitchFamily="34" charset="0"/>
              </a:rPr>
              <a:t>Système d’information scolaire </a:t>
            </a:r>
            <a:r>
              <a:rPr lang="fr-CA" sz="1400" dirty="0">
                <a:latin typeface="Corbel" panose="020B0503020204020204" pitchFamily="34" charset="0"/>
                <a:cs typeface="Calibri" panose="020F0502020204030204" pitchFamily="34" charset="0"/>
              </a:rPr>
              <a:t>│ </a:t>
            </a:r>
            <a:r>
              <a:rPr lang="fr-CA" sz="1400" dirty="0">
                <a:latin typeface="Corbel" panose="020B0503020204020204" pitchFamily="34" charset="0"/>
                <a:hlinkClick r:id="rId11"/>
              </a:rPr>
              <a:t>no-reply@mail.sis-qc.ca</a:t>
            </a:r>
            <a:endParaRPr lang="fr-CA" sz="1400" dirty="0">
              <a:latin typeface="Corbel" panose="020B0503020204020204" pitchFamily="34" charset="0"/>
            </a:endParaRPr>
          </a:p>
          <a:p>
            <a:r>
              <a:rPr lang="fr-CA" sz="1400" b="1" dirty="0">
                <a:latin typeface="Corbel" panose="020B0503020204020204" pitchFamily="34" charset="0"/>
              </a:rPr>
              <a:t>Objet</a:t>
            </a:r>
            <a:r>
              <a:rPr lang="fr-CA" sz="1400" dirty="0">
                <a:latin typeface="Corbel" panose="020B0503020204020204" pitchFamily="34" charset="0"/>
              </a:rPr>
              <a:t> : </a:t>
            </a:r>
            <a:r>
              <a:rPr lang="fr-FR" sz="1400" i="1" dirty="0">
                <a:latin typeface="Corbel" panose="020B0503020204020204" pitchFamily="34" charset="0"/>
              </a:rPr>
              <a:t>École des tulipes </a:t>
            </a:r>
            <a:r>
              <a:rPr lang="fr-FR" sz="1400" dirty="0">
                <a:latin typeface="Corbel" panose="020B0503020204020204" pitchFamily="34" charset="0"/>
              </a:rPr>
              <a:t>–  Utilisez le Système d’information scolaire</a:t>
            </a:r>
            <a:endParaRPr lang="fr-CA" sz="1400" dirty="0">
              <a:latin typeface="Corbel" panose="020B0503020204020204" pitchFamily="34" charset="0"/>
            </a:endParaRPr>
          </a:p>
        </p:txBody>
      </p:sp>
      <p:graphicFrame>
        <p:nvGraphicFramePr>
          <p:cNvPr id="11" name="Tableau 4">
            <a:extLst>
              <a:ext uri="{FF2B5EF4-FFF2-40B4-BE49-F238E27FC236}">
                <a16:creationId xmlns:a16="http://schemas.microsoft.com/office/drawing/2014/main" id="{B70DA2CE-1D81-A375-1354-A04AC1F314D5}"/>
              </a:ext>
            </a:extLst>
          </p:cNvPr>
          <p:cNvGraphicFramePr>
            <a:graphicFrameLocks/>
          </p:cNvGraphicFramePr>
          <p:nvPr>
            <p:extLst>
              <p:ext uri="{D42A27DB-BD31-4B8C-83A1-F6EECF244321}">
                <p14:modId xmlns:p14="http://schemas.microsoft.com/office/powerpoint/2010/main" val="3331521196"/>
              </p:ext>
            </p:extLst>
          </p:nvPr>
        </p:nvGraphicFramePr>
        <p:xfrm>
          <a:off x="2185334" y="4165461"/>
          <a:ext cx="5387592" cy="583621"/>
        </p:xfrm>
        <a:graphic>
          <a:graphicData uri="http://schemas.openxmlformats.org/drawingml/2006/table">
            <a:tbl>
              <a:tblPr firstRow="1" bandRow="1">
                <a:tableStyleId>{5C22544A-7EE6-4342-B048-85BDC9FD1C3A}</a:tableStyleId>
              </a:tblPr>
              <a:tblGrid>
                <a:gridCol w="5387592">
                  <a:extLst>
                    <a:ext uri="{9D8B030D-6E8A-4147-A177-3AD203B41FA5}">
                      <a16:colId xmlns:a16="http://schemas.microsoft.com/office/drawing/2014/main" val="4188981438"/>
                    </a:ext>
                  </a:extLst>
                </a:gridCol>
              </a:tblGrid>
              <a:tr h="583621">
                <a:tc>
                  <a:txBody>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lang="fr-CA" sz="1600" b="0" dirty="0">
                          <a:solidFill>
                            <a:schemeClr val="bg1"/>
                          </a:solidFill>
                          <a:latin typeface="Corbel" panose="020B0503020204020204" pitchFamily="34" charset="0"/>
                        </a:rPr>
                        <a:t>Remplissage du questionnaire Accueil et attribution</a:t>
                      </a:r>
                    </a:p>
                  </a:txBody>
                  <a:tcPr anchor="ctr">
                    <a:solidFill>
                      <a:srgbClr val="0367A6"/>
                    </a:solidFill>
                  </a:tcPr>
                </a:tc>
                <a:extLst>
                  <a:ext uri="{0D108BD9-81ED-4DB2-BD59-A6C34878D82A}">
                    <a16:rowId xmlns:a16="http://schemas.microsoft.com/office/drawing/2014/main" val="511330406"/>
                  </a:ext>
                </a:extLst>
              </a:tr>
            </a:tbl>
          </a:graphicData>
        </a:graphic>
      </p:graphicFrame>
      <p:sp>
        <p:nvSpPr>
          <p:cNvPr id="13" name="ZoneTexte 12">
            <a:extLst>
              <a:ext uri="{FF2B5EF4-FFF2-40B4-BE49-F238E27FC236}">
                <a16:creationId xmlns:a16="http://schemas.microsoft.com/office/drawing/2014/main" id="{D9E3D210-1F9A-0F20-AF43-DF73361AC84D}"/>
              </a:ext>
            </a:extLst>
          </p:cNvPr>
          <p:cNvSpPr txBox="1"/>
          <p:nvPr/>
        </p:nvSpPr>
        <p:spPr>
          <a:xfrm>
            <a:off x="1545533" y="3807157"/>
            <a:ext cx="593077" cy="1107996"/>
          </a:xfrm>
          <a:prstGeom prst="rect">
            <a:avLst/>
          </a:prstGeom>
          <a:noFill/>
        </p:spPr>
        <p:txBody>
          <a:bodyPr wrap="square" rtlCol="0">
            <a:spAutoFit/>
          </a:bodyPr>
          <a:lstStyle/>
          <a:p>
            <a:r>
              <a:rPr lang="fr-CA" sz="6600" dirty="0">
                <a:solidFill>
                  <a:srgbClr val="0367A6"/>
                </a:solidFill>
                <a:latin typeface="Corbel" panose="020B0503020204020204" pitchFamily="34" charset="0"/>
              </a:rPr>
              <a:t>2</a:t>
            </a:r>
          </a:p>
        </p:txBody>
      </p:sp>
      <p:cxnSp>
        <p:nvCxnSpPr>
          <p:cNvPr id="14" name="Connecteur droit avec flèche 13">
            <a:extLst>
              <a:ext uri="{FF2B5EF4-FFF2-40B4-BE49-F238E27FC236}">
                <a16:creationId xmlns:a16="http://schemas.microsoft.com/office/drawing/2014/main" id="{61B0B279-73BB-EC6A-302B-DB8EDD366EC7}"/>
              </a:ext>
            </a:extLst>
          </p:cNvPr>
          <p:cNvCxnSpPr>
            <a:cxnSpLocks/>
            <a:stCxn id="44" idx="3"/>
          </p:cNvCxnSpPr>
          <p:nvPr/>
        </p:nvCxnSpPr>
        <p:spPr>
          <a:xfrm flipV="1">
            <a:off x="4954132" y="2571919"/>
            <a:ext cx="3103190" cy="0"/>
          </a:xfrm>
          <a:prstGeom prst="straightConnector1">
            <a:avLst/>
          </a:prstGeom>
          <a:ln w="38100">
            <a:solidFill>
              <a:srgbClr val="0367A6"/>
            </a:solidFill>
            <a:headEnd type="none" w="med" len="med"/>
            <a:tailEnd type="arrow" w="med" len="med"/>
          </a:ln>
        </p:spPr>
        <p:style>
          <a:lnRef idx="1">
            <a:schemeClr val="accent3"/>
          </a:lnRef>
          <a:fillRef idx="3">
            <a:schemeClr val="accent3"/>
          </a:fillRef>
          <a:effectRef idx="2">
            <a:schemeClr val="accent3"/>
          </a:effectRef>
          <a:fontRef idx="minor">
            <a:schemeClr val="lt1"/>
          </a:fontRef>
        </p:style>
      </p:cxnSp>
      <p:grpSp>
        <p:nvGrpSpPr>
          <p:cNvPr id="3" name="Groupe 2">
            <a:extLst>
              <a:ext uri="{FF2B5EF4-FFF2-40B4-BE49-F238E27FC236}">
                <a16:creationId xmlns:a16="http://schemas.microsoft.com/office/drawing/2014/main" id="{D9A2E658-93A7-112A-1A4D-F1DE6B935CE6}"/>
              </a:ext>
            </a:extLst>
          </p:cNvPr>
          <p:cNvGrpSpPr/>
          <p:nvPr/>
        </p:nvGrpSpPr>
        <p:grpSpPr>
          <a:xfrm>
            <a:off x="8122344" y="274346"/>
            <a:ext cx="3943351" cy="6142120"/>
            <a:chOff x="8069831" y="514831"/>
            <a:chExt cx="3943351" cy="6142120"/>
          </a:xfrm>
        </p:grpSpPr>
        <p:grpSp>
          <p:nvGrpSpPr>
            <p:cNvPr id="4" name="Groupe 3">
              <a:extLst>
                <a:ext uri="{FF2B5EF4-FFF2-40B4-BE49-F238E27FC236}">
                  <a16:creationId xmlns:a16="http://schemas.microsoft.com/office/drawing/2014/main" id="{073EE924-2D13-84FB-1020-F0060BBB7F3D}"/>
                </a:ext>
              </a:extLst>
            </p:cNvPr>
            <p:cNvGrpSpPr/>
            <p:nvPr/>
          </p:nvGrpSpPr>
          <p:grpSpPr>
            <a:xfrm>
              <a:off x="8069831" y="1220084"/>
              <a:ext cx="3943351" cy="5436867"/>
              <a:chOff x="0" y="840108"/>
              <a:chExt cx="3943351" cy="5436867"/>
            </a:xfrm>
          </p:grpSpPr>
          <p:grpSp>
            <p:nvGrpSpPr>
              <p:cNvPr id="6" name="Groupe 5">
                <a:extLst>
                  <a:ext uri="{FF2B5EF4-FFF2-40B4-BE49-F238E27FC236}">
                    <a16:creationId xmlns:a16="http://schemas.microsoft.com/office/drawing/2014/main" id="{8EAA22B7-7A01-C88A-7A43-23B1E0CB4E5D}"/>
                  </a:ext>
                </a:extLst>
              </p:cNvPr>
              <p:cNvGrpSpPr/>
              <p:nvPr/>
            </p:nvGrpSpPr>
            <p:grpSpPr>
              <a:xfrm>
                <a:off x="0" y="840108"/>
                <a:ext cx="3943351" cy="1836417"/>
                <a:chOff x="0" y="840108"/>
                <a:chExt cx="3943351" cy="1836417"/>
              </a:xfrm>
            </p:grpSpPr>
            <p:pic>
              <p:nvPicPr>
                <p:cNvPr id="21" name="Image 20" descr="Une image contenant texte&#10;&#10;Description générée automatiquement">
                  <a:extLst>
                    <a:ext uri="{FF2B5EF4-FFF2-40B4-BE49-F238E27FC236}">
                      <a16:creationId xmlns:a16="http://schemas.microsoft.com/office/drawing/2014/main" id="{2B5CBA6A-2C10-3DF8-75B0-74E3AE18ADAB}"/>
                    </a:ext>
                  </a:extLst>
                </p:cNvPr>
                <p:cNvPicPr>
                  <a:picLocks noChangeAspect="1"/>
                </p:cNvPicPr>
                <p:nvPr/>
              </p:nvPicPr>
              <p:blipFill rotWithShape="1">
                <a:blip r:embed="rId12">
                  <a:extLst>
                    <a:ext uri="{28A0092B-C50C-407E-A947-70E740481C1C}">
                      <a14:useLocalDpi xmlns:a14="http://schemas.microsoft.com/office/drawing/2010/main" val="0"/>
                    </a:ext>
                  </a:extLst>
                </a:blip>
                <a:srcRect l="30141" t="36592" r="4476" b="39297"/>
                <a:stretch/>
              </p:blipFill>
              <p:spPr bwMode="auto">
                <a:xfrm>
                  <a:off x="0" y="1866900"/>
                  <a:ext cx="3905250" cy="809625"/>
                </a:xfrm>
                <a:prstGeom prst="rect">
                  <a:avLst/>
                </a:prstGeom>
                <a:ln>
                  <a:noFill/>
                </a:ln>
                <a:extLst>
                  <a:ext uri="{53640926-AAD7-44D8-BBD7-CCE9431645EC}">
                    <a14:shadowObscured xmlns:a14="http://schemas.microsoft.com/office/drawing/2010/main"/>
                  </a:ext>
                </a:extLst>
              </p:spPr>
            </p:pic>
            <p:pic>
              <p:nvPicPr>
                <p:cNvPr id="24" name="Image 23" descr="Une image contenant texte&#10;&#10;Description générée automatiquement">
                  <a:extLst>
                    <a:ext uri="{FF2B5EF4-FFF2-40B4-BE49-F238E27FC236}">
                      <a16:creationId xmlns:a16="http://schemas.microsoft.com/office/drawing/2014/main" id="{5FEF9AB1-D44C-AB63-4A65-834EB06399FA}"/>
                    </a:ext>
                  </a:extLst>
                </p:cNvPr>
                <p:cNvPicPr>
                  <a:picLocks noChangeAspect="1"/>
                </p:cNvPicPr>
                <p:nvPr/>
              </p:nvPicPr>
              <p:blipFill rotWithShape="1">
                <a:blip r:embed="rId13">
                  <a:extLst>
                    <a:ext uri="{28A0092B-C50C-407E-A947-70E740481C1C}">
                      <a14:useLocalDpi xmlns:a14="http://schemas.microsoft.com/office/drawing/2010/main" val="0"/>
                    </a:ext>
                  </a:extLst>
                </a:blip>
                <a:srcRect l="30458" t="58491" r="3519" b="13200"/>
                <a:stretch/>
              </p:blipFill>
              <p:spPr bwMode="auto">
                <a:xfrm>
                  <a:off x="1" y="840108"/>
                  <a:ext cx="3943350" cy="950591"/>
                </a:xfrm>
                <a:prstGeom prst="rect">
                  <a:avLst/>
                </a:prstGeom>
                <a:ln>
                  <a:noFill/>
                </a:ln>
                <a:extLst>
                  <a:ext uri="{53640926-AAD7-44D8-BBD7-CCE9431645EC}">
                    <a14:shadowObscured xmlns:a14="http://schemas.microsoft.com/office/drawing/2010/main"/>
                  </a:ext>
                </a:extLst>
              </p:spPr>
            </p:pic>
          </p:grpSp>
          <p:pic>
            <p:nvPicPr>
              <p:cNvPr id="15" name="Image 14" descr="Une image contenant texte&#10;&#10;Description générée automatiquement">
                <a:extLst>
                  <a:ext uri="{FF2B5EF4-FFF2-40B4-BE49-F238E27FC236}">
                    <a16:creationId xmlns:a16="http://schemas.microsoft.com/office/drawing/2014/main" id="{1CACEEE1-31C8-5113-A15F-63E4384B9386}"/>
                  </a:ext>
                </a:extLst>
              </p:cNvPr>
              <p:cNvPicPr>
                <a:picLocks noChangeAspect="1"/>
              </p:cNvPicPr>
              <p:nvPr/>
            </p:nvPicPr>
            <p:blipFill rotWithShape="1">
              <a:blip r:embed="rId14">
                <a:extLst>
                  <a:ext uri="{28A0092B-C50C-407E-A947-70E740481C1C}">
                    <a14:useLocalDpi xmlns:a14="http://schemas.microsoft.com/office/drawing/2010/main" val="0"/>
                  </a:ext>
                </a:extLst>
              </a:blip>
              <a:srcRect l="30938" t="33756" r="3679" b="14901"/>
              <a:stretch/>
            </p:blipFill>
            <p:spPr bwMode="auto">
              <a:xfrm>
                <a:off x="0" y="2686050"/>
                <a:ext cx="3905250" cy="1724025"/>
              </a:xfrm>
              <a:prstGeom prst="rect">
                <a:avLst/>
              </a:prstGeom>
              <a:ln>
                <a:noFill/>
              </a:ln>
              <a:extLst>
                <a:ext uri="{53640926-AAD7-44D8-BBD7-CCE9431645EC}">
                  <a14:shadowObscured xmlns:a14="http://schemas.microsoft.com/office/drawing/2010/main"/>
                </a:ext>
              </a:extLst>
            </p:spPr>
          </p:pic>
          <p:pic>
            <p:nvPicPr>
              <p:cNvPr id="20" name="Image 19" descr="Une image contenant texte&#10;&#10;Description générée automatiquement">
                <a:extLst>
                  <a:ext uri="{FF2B5EF4-FFF2-40B4-BE49-F238E27FC236}">
                    <a16:creationId xmlns:a16="http://schemas.microsoft.com/office/drawing/2014/main" id="{5DF99936-3C42-CF93-6E7F-18C4F4A4B95E}"/>
                  </a:ext>
                </a:extLst>
              </p:cNvPr>
              <p:cNvPicPr>
                <a:picLocks noChangeAspect="1"/>
              </p:cNvPicPr>
              <p:nvPr/>
            </p:nvPicPr>
            <p:blipFill rotWithShape="1">
              <a:blip r:embed="rId15">
                <a:extLst>
                  <a:ext uri="{28A0092B-C50C-407E-A947-70E740481C1C}">
                    <a14:useLocalDpi xmlns:a14="http://schemas.microsoft.com/office/drawing/2010/main" val="0"/>
                  </a:ext>
                </a:extLst>
              </a:blip>
              <a:srcRect l="30620" t="33757" r="3360" b="10930"/>
              <a:stretch/>
            </p:blipFill>
            <p:spPr bwMode="auto">
              <a:xfrm>
                <a:off x="0" y="4419600"/>
                <a:ext cx="3943351" cy="1857375"/>
              </a:xfrm>
              <a:prstGeom prst="rect">
                <a:avLst/>
              </a:prstGeom>
              <a:ln>
                <a:noFill/>
              </a:ln>
              <a:extLst>
                <a:ext uri="{53640926-AAD7-44D8-BBD7-CCE9431645EC}">
                  <a14:shadowObscured xmlns:a14="http://schemas.microsoft.com/office/drawing/2010/main"/>
                </a:ext>
              </a:extLst>
            </p:spPr>
          </p:pic>
        </p:grpSp>
        <p:pic>
          <p:nvPicPr>
            <p:cNvPr id="5" name="Image 4" descr="Une image contenant texte&#10;&#10;Description générée automatiquement">
              <a:extLst>
                <a:ext uri="{FF2B5EF4-FFF2-40B4-BE49-F238E27FC236}">
                  <a16:creationId xmlns:a16="http://schemas.microsoft.com/office/drawing/2014/main" id="{B5EDF18B-06C7-E621-0261-14A1A9B9034E}"/>
                </a:ext>
              </a:extLst>
            </p:cNvPr>
            <p:cNvPicPr>
              <a:picLocks noChangeAspect="1"/>
            </p:cNvPicPr>
            <p:nvPr/>
          </p:nvPicPr>
          <p:blipFill rotWithShape="1">
            <a:blip r:embed="rId13">
              <a:extLst>
                <a:ext uri="{28A0092B-C50C-407E-A947-70E740481C1C}">
                  <a14:useLocalDpi xmlns:a14="http://schemas.microsoft.com/office/drawing/2010/main" val="0"/>
                </a:ext>
              </a:extLst>
            </a:blip>
            <a:srcRect l="37794" t="33472" r="3648" b="45821"/>
            <a:stretch/>
          </p:blipFill>
          <p:spPr bwMode="auto">
            <a:xfrm>
              <a:off x="8069831" y="514831"/>
              <a:ext cx="3943350" cy="695325"/>
            </a:xfrm>
            <a:prstGeom prst="rect">
              <a:avLst/>
            </a:prstGeom>
            <a:ln>
              <a:noFill/>
            </a:ln>
            <a:extLst>
              <a:ext uri="{53640926-AAD7-44D8-BBD7-CCE9431645EC}">
                <a14:shadowObscured xmlns:a14="http://schemas.microsoft.com/office/drawing/2010/main"/>
              </a:ext>
            </a:extLst>
          </p:spPr>
        </p:pic>
      </p:grpSp>
      <p:graphicFrame>
        <p:nvGraphicFramePr>
          <p:cNvPr id="9" name="Tableau 4">
            <a:extLst>
              <a:ext uri="{FF2B5EF4-FFF2-40B4-BE49-F238E27FC236}">
                <a16:creationId xmlns:a16="http://schemas.microsoft.com/office/drawing/2014/main" id="{9AFA8913-E363-913F-748F-DE0FB2930618}"/>
              </a:ext>
            </a:extLst>
          </p:cNvPr>
          <p:cNvGraphicFramePr>
            <a:graphicFrameLocks/>
          </p:cNvGraphicFramePr>
          <p:nvPr>
            <p:extLst>
              <p:ext uri="{D42A27DB-BD31-4B8C-83A1-F6EECF244321}">
                <p14:modId xmlns:p14="http://schemas.microsoft.com/office/powerpoint/2010/main" val="354968215"/>
              </p:ext>
            </p:extLst>
          </p:nvPr>
        </p:nvGraphicFramePr>
        <p:xfrm>
          <a:off x="2535165" y="4881290"/>
          <a:ext cx="4370602" cy="583621"/>
        </p:xfrm>
        <a:graphic>
          <a:graphicData uri="http://schemas.openxmlformats.org/drawingml/2006/table">
            <a:tbl>
              <a:tblPr firstRow="1" bandRow="1">
                <a:tableStyleId>{5C22544A-7EE6-4342-B048-85BDC9FD1C3A}</a:tableStyleId>
              </a:tblPr>
              <a:tblGrid>
                <a:gridCol w="4370602">
                  <a:extLst>
                    <a:ext uri="{9D8B030D-6E8A-4147-A177-3AD203B41FA5}">
                      <a16:colId xmlns:a16="http://schemas.microsoft.com/office/drawing/2014/main" val="4188981438"/>
                    </a:ext>
                  </a:extLst>
                </a:gridCol>
              </a:tblGrid>
              <a:tr h="583621">
                <a:tc>
                  <a:txBody>
                    <a:bodyPr/>
                    <a:lstStyle/>
                    <a:p>
                      <a:pPr marL="357188" marR="0" lvl="0" indent="0" algn="l" defTabSz="914400" rtl="0" eaLnBrk="1" fontAlgn="auto" latinLnBrk="0" hangingPunct="1">
                        <a:lnSpc>
                          <a:spcPct val="100000"/>
                        </a:lnSpc>
                        <a:spcBef>
                          <a:spcPts val="0"/>
                        </a:spcBef>
                        <a:spcAft>
                          <a:spcPts val="0"/>
                        </a:spcAft>
                        <a:buClrTx/>
                        <a:buSzTx/>
                        <a:buFontTx/>
                        <a:buNone/>
                        <a:tabLst/>
                        <a:defRPr/>
                      </a:pPr>
                      <a:r>
                        <a:rPr lang="fr-CA" sz="1600" b="0" dirty="0">
                          <a:solidFill>
                            <a:schemeClr val="bg1"/>
                          </a:solidFill>
                          <a:latin typeface="Corbel" panose="020B0503020204020204" pitchFamily="34" charset="0"/>
                        </a:rPr>
                        <a:t>Attribution des questionnaires disponibles</a:t>
                      </a:r>
                    </a:p>
                  </a:txBody>
                  <a:tcPr anchor="ctr">
                    <a:solidFill>
                      <a:srgbClr val="0367A6"/>
                    </a:solidFill>
                  </a:tcPr>
                </a:tc>
                <a:extLst>
                  <a:ext uri="{0D108BD9-81ED-4DB2-BD59-A6C34878D82A}">
                    <a16:rowId xmlns:a16="http://schemas.microsoft.com/office/drawing/2014/main" val="511330406"/>
                  </a:ext>
                </a:extLst>
              </a:tr>
            </a:tbl>
          </a:graphicData>
        </a:graphic>
      </p:graphicFrame>
      <p:pic>
        <p:nvPicPr>
          <p:cNvPr id="19" name="Graphique 18" descr="Point d’exclamation avec un remplissage uni">
            <a:extLst>
              <a:ext uri="{FF2B5EF4-FFF2-40B4-BE49-F238E27FC236}">
                <a16:creationId xmlns:a16="http://schemas.microsoft.com/office/drawing/2014/main" id="{1A5EC118-FD37-AF3A-F481-B61B128F3EE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58525" y="4598464"/>
            <a:ext cx="914400" cy="914400"/>
          </a:xfrm>
          <a:prstGeom prst="rect">
            <a:avLst/>
          </a:prstGeom>
        </p:spPr>
      </p:pic>
    </p:spTree>
    <p:extLst>
      <p:ext uri="{BB962C8B-B14F-4D97-AF65-F5344CB8AC3E}">
        <p14:creationId xmlns:p14="http://schemas.microsoft.com/office/powerpoint/2010/main" val="268721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EFBB25F-A481-84DB-A71C-D3F60A24F927}"/>
              </a:ext>
            </a:extLst>
          </p:cNvPr>
          <p:cNvPicPr>
            <a:picLocks noChangeAspect="1"/>
          </p:cNvPicPr>
          <p:nvPr/>
        </p:nvPicPr>
        <p:blipFill>
          <a:blip r:embed="rId3"/>
          <a:stretch>
            <a:fillRect/>
          </a:stretch>
        </p:blipFill>
        <p:spPr>
          <a:xfrm>
            <a:off x="0" y="530566"/>
            <a:ext cx="12192000" cy="5796417"/>
          </a:xfrm>
          <a:prstGeom prst="rect">
            <a:avLst/>
          </a:prstGeom>
        </p:spPr>
      </p:pic>
    </p:spTree>
    <p:extLst>
      <p:ext uri="{BB962C8B-B14F-4D97-AF65-F5344CB8AC3E}">
        <p14:creationId xmlns:p14="http://schemas.microsoft.com/office/powerpoint/2010/main" val="4053726124"/>
      </p:ext>
    </p:extLst>
  </p:cSld>
  <p:clrMapOvr>
    <a:masterClrMapping/>
  </p:clrMapOvr>
  <mc:AlternateContent xmlns:mc="http://schemas.openxmlformats.org/markup-compatibility/2006" xmlns:p14="http://schemas.microsoft.com/office/powerpoint/2010/main">
    <mc:Choice Requires="p14">
      <p:transition spd="slow" p14:dur="2000" advTm="13545"/>
    </mc:Choice>
    <mc:Fallback xmlns="">
      <p:transition spd="slow" advTm="1354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5244C93-DD84-364B-5CA9-4945173F25FD}"/>
              </a:ext>
            </a:extLst>
          </p:cNvPr>
          <p:cNvPicPr>
            <a:picLocks noChangeAspect="1"/>
          </p:cNvPicPr>
          <p:nvPr/>
        </p:nvPicPr>
        <p:blipFill>
          <a:blip r:embed="rId3"/>
          <a:stretch>
            <a:fillRect/>
          </a:stretch>
        </p:blipFill>
        <p:spPr>
          <a:xfrm>
            <a:off x="0" y="527386"/>
            <a:ext cx="12192000" cy="5799596"/>
          </a:xfrm>
          <a:prstGeom prst="rect">
            <a:avLst/>
          </a:prstGeom>
        </p:spPr>
      </p:pic>
      <p:sp>
        <p:nvSpPr>
          <p:cNvPr id="11" name="Rectangle 10">
            <a:extLst>
              <a:ext uri="{FF2B5EF4-FFF2-40B4-BE49-F238E27FC236}">
                <a16:creationId xmlns:a16="http://schemas.microsoft.com/office/drawing/2014/main" id="{03F68255-A70E-D70A-45AA-8DC9D22F7D28}"/>
              </a:ext>
            </a:extLst>
          </p:cNvPr>
          <p:cNvSpPr/>
          <p:nvPr/>
        </p:nvSpPr>
        <p:spPr>
          <a:xfrm>
            <a:off x="781704" y="2194255"/>
            <a:ext cx="10630367" cy="113524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280469748"/>
      </p:ext>
    </p:extLst>
  </p:cSld>
  <p:clrMapOvr>
    <a:masterClrMapping/>
  </p:clrMapOvr>
  <mc:AlternateContent xmlns:mc="http://schemas.openxmlformats.org/markup-compatibility/2006" xmlns:p14="http://schemas.microsoft.com/office/powerpoint/2010/main">
    <mc:Choice Requires="p14">
      <p:transition spd="slow" p14:dur="2000" advTm="32977"/>
    </mc:Choice>
    <mc:Fallback xmlns="">
      <p:transition spd="slow" advTm="3297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8FB925E-DE74-DE8D-AFE0-A745043FA369}"/>
              </a:ext>
            </a:extLst>
          </p:cNvPr>
          <p:cNvPicPr>
            <a:picLocks noChangeAspect="1"/>
          </p:cNvPicPr>
          <p:nvPr/>
        </p:nvPicPr>
        <p:blipFill rotWithShape="1">
          <a:blip r:embed="rId4"/>
          <a:srcRect l="2787" t="53630" r="61146" b="33470"/>
          <a:stretch/>
        </p:blipFill>
        <p:spPr bwMode="auto">
          <a:xfrm>
            <a:off x="183327" y="1298271"/>
            <a:ext cx="11841693" cy="1391825"/>
          </a:xfrm>
          <a:prstGeom prst="rect">
            <a:avLst/>
          </a:prstGeom>
          <a:ln>
            <a:noFill/>
          </a:ln>
          <a:extLst>
            <a:ext uri="{53640926-AAD7-44D8-BBD7-CCE9431645EC}">
              <a14:shadowObscured xmlns:a14="http://schemas.microsoft.com/office/drawing/2010/main"/>
            </a:ext>
          </a:extLst>
        </p:spPr>
      </p:pic>
      <p:pic>
        <p:nvPicPr>
          <p:cNvPr id="3" name="Image 2">
            <a:extLst>
              <a:ext uri="{FF2B5EF4-FFF2-40B4-BE49-F238E27FC236}">
                <a16:creationId xmlns:a16="http://schemas.microsoft.com/office/drawing/2014/main" id="{2907BB48-8A07-0241-33D6-C387F54509A4}"/>
              </a:ext>
            </a:extLst>
          </p:cNvPr>
          <p:cNvPicPr>
            <a:picLocks noChangeAspect="1"/>
          </p:cNvPicPr>
          <p:nvPr/>
        </p:nvPicPr>
        <p:blipFill>
          <a:blip r:embed="rId5"/>
          <a:srcRect l="5235" t="20111" r="30877" b="66654"/>
          <a:stretch/>
        </p:blipFill>
        <p:spPr>
          <a:xfrm>
            <a:off x="409074" y="1927656"/>
            <a:ext cx="7789337" cy="601317"/>
          </a:xfrm>
          <a:prstGeom prst="rect">
            <a:avLst/>
          </a:prstGeom>
        </p:spPr>
      </p:pic>
      <p:pic>
        <p:nvPicPr>
          <p:cNvPr id="14" name="Image 13">
            <a:extLst>
              <a:ext uri="{FF2B5EF4-FFF2-40B4-BE49-F238E27FC236}">
                <a16:creationId xmlns:a16="http://schemas.microsoft.com/office/drawing/2014/main" id="{862930A5-D6EF-C8A4-AD2C-E3A9C378DC65}"/>
              </a:ext>
            </a:extLst>
          </p:cNvPr>
          <p:cNvPicPr>
            <a:picLocks noChangeAspect="1"/>
          </p:cNvPicPr>
          <p:nvPr/>
        </p:nvPicPr>
        <p:blipFill>
          <a:blip r:embed="rId5"/>
          <a:srcRect l="3399" t="30774" r="7257" b="27451"/>
          <a:stretch/>
        </p:blipFill>
        <p:spPr>
          <a:xfrm>
            <a:off x="267914" y="2361257"/>
            <a:ext cx="11635699" cy="2027560"/>
          </a:xfrm>
          <a:prstGeom prst="rect">
            <a:avLst/>
          </a:prstGeom>
        </p:spPr>
      </p:pic>
      <p:pic>
        <p:nvPicPr>
          <p:cNvPr id="15" name="Image 14">
            <a:extLst>
              <a:ext uri="{FF2B5EF4-FFF2-40B4-BE49-F238E27FC236}">
                <a16:creationId xmlns:a16="http://schemas.microsoft.com/office/drawing/2014/main" id="{05EC3F37-1DF3-1344-E6B8-5F0633D08857}"/>
              </a:ext>
            </a:extLst>
          </p:cNvPr>
          <p:cNvPicPr>
            <a:picLocks noChangeAspect="1"/>
          </p:cNvPicPr>
          <p:nvPr/>
        </p:nvPicPr>
        <p:blipFill rotWithShape="1">
          <a:blip r:embed="rId4"/>
          <a:srcRect t="89807" r="58641" b="3753"/>
          <a:stretch/>
        </p:blipFill>
        <p:spPr bwMode="auto">
          <a:xfrm>
            <a:off x="162127" y="6214863"/>
            <a:ext cx="11862893" cy="606999"/>
          </a:xfrm>
          <a:prstGeom prst="rect">
            <a:avLst/>
          </a:prstGeom>
          <a:ln>
            <a:noFill/>
          </a:ln>
          <a:extLst>
            <a:ext uri="{53640926-AAD7-44D8-BBD7-CCE9431645EC}">
              <a14:shadowObscured xmlns:a14="http://schemas.microsoft.com/office/drawing/2010/main"/>
            </a:ext>
          </a:extLst>
        </p:spPr>
      </p:pic>
      <p:pic>
        <p:nvPicPr>
          <p:cNvPr id="17" name="Image 16">
            <a:extLst>
              <a:ext uri="{FF2B5EF4-FFF2-40B4-BE49-F238E27FC236}">
                <a16:creationId xmlns:a16="http://schemas.microsoft.com/office/drawing/2014/main" id="{C59F7244-2E71-680B-4005-9C1F4EE75B48}"/>
              </a:ext>
            </a:extLst>
          </p:cNvPr>
          <p:cNvPicPr>
            <a:picLocks noChangeAspect="1"/>
          </p:cNvPicPr>
          <p:nvPr/>
        </p:nvPicPr>
        <p:blipFill rotWithShape="1">
          <a:blip r:embed="rId4"/>
          <a:srcRect t="37851" r="58620" b="47734"/>
          <a:stretch/>
        </p:blipFill>
        <p:spPr bwMode="auto">
          <a:xfrm>
            <a:off x="166979" y="71302"/>
            <a:ext cx="11896575" cy="1361843"/>
          </a:xfrm>
          <a:prstGeom prst="rect">
            <a:avLst/>
          </a:prstGeom>
          <a:ln>
            <a:noFill/>
          </a:ln>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id="{8C5A09A6-F90E-AF05-3272-FC52160425FD}"/>
              </a:ext>
            </a:extLst>
          </p:cNvPr>
          <p:cNvSpPr/>
          <p:nvPr/>
        </p:nvSpPr>
        <p:spPr>
          <a:xfrm>
            <a:off x="10820511" y="417813"/>
            <a:ext cx="1165363" cy="40750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a:extLst>
              <a:ext uri="{FF2B5EF4-FFF2-40B4-BE49-F238E27FC236}">
                <a16:creationId xmlns:a16="http://schemas.microsoft.com/office/drawing/2014/main" id="{C933C8A9-2314-CD2C-F10D-1EB268BE5468}"/>
              </a:ext>
            </a:extLst>
          </p:cNvPr>
          <p:cNvSpPr/>
          <p:nvPr/>
        </p:nvSpPr>
        <p:spPr>
          <a:xfrm>
            <a:off x="166980" y="1347562"/>
            <a:ext cx="5054726" cy="59914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367A6"/>
              </a:solidFill>
            </a:endParaRPr>
          </a:p>
        </p:txBody>
      </p:sp>
      <p:pic>
        <p:nvPicPr>
          <p:cNvPr id="20" name="Image 19">
            <a:extLst>
              <a:ext uri="{FF2B5EF4-FFF2-40B4-BE49-F238E27FC236}">
                <a16:creationId xmlns:a16="http://schemas.microsoft.com/office/drawing/2014/main" id="{F44F085A-BE0F-2C07-9764-743DF6A6D7D7}"/>
              </a:ext>
            </a:extLst>
          </p:cNvPr>
          <p:cNvPicPr>
            <a:picLocks noChangeAspect="1"/>
          </p:cNvPicPr>
          <p:nvPr/>
        </p:nvPicPr>
        <p:blipFill>
          <a:blip r:embed="rId6"/>
          <a:srcRect l="9868" t="37119" r="5362"/>
          <a:stretch/>
        </p:blipFill>
        <p:spPr>
          <a:xfrm>
            <a:off x="234874" y="4299205"/>
            <a:ext cx="11675563" cy="1956029"/>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7530B604-1B6A-F49B-444F-6050B7957379}"/>
              </a:ext>
            </a:extLst>
          </p:cNvPr>
          <p:cNvPicPr>
            <a:picLocks noChangeAspect="1"/>
          </p:cNvPicPr>
          <p:nvPr/>
        </p:nvPicPr>
        <p:blipFill rotWithShape="1">
          <a:blip r:embed="rId7"/>
          <a:srcRect l="80458" t="63049" r="9835" b="32202"/>
          <a:stretch/>
        </p:blipFill>
        <p:spPr bwMode="auto">
          <a:xfrm>
            <a:off x="9233187" y="5085229"/>
            <a:ext cx="1661227" cy="275574"/>
          </a:xfrm>
          <a:prstGeom prst="rect">
            <a:avLst/>
          </a:prstGeom>
          <a:ln>
            <a:noFill/>
          </a:ln>
          <a:extLst>
            <a:ext uri="{53640926-AAD7-44D8-BBD7-CCE9431645EC}">
              <a14:shadowObscured xmlns:a14="http://schemas.microsoft.com/office/drawing/2010/main"/>
            </a:ext>
          </a:extLst>
        </p:spPr>
      </p:pic>
      <p:pic>
        <p:nvPicPr>
          <p:cNvPr id="10" name="Graphique 9" descr="Ligne fléchée : incurvée sens des aiguilles d’une montre avec un remplissage uni">
            <a:extLst>
              <a:ext uri="{FF2B5EF4-FFF2-40B4-BE49-F238E27FC236}">
                <a16:creationId xmlns:a16="http://schemas.microsoft.com/office/drawing/2014/main" id="{5670EC24-1563-1488-F832-1029A77EA93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9019154">
            <a:off x="8208916" y="5943186"/>
            <a:ext cx="914400" cy="914400"/>
          </a:xfrm>
          <a:prstGeom prst="rect">
            <a:avLst/>
          </a:prstGeom>
        </p:spPr>
      </p:pic>
      <p:sp>
        <p:nvSpPr>
          <p:cNvPr id="8" name="ZoneTexte 7">
            <a:extLst>
              <a:ext uri="{FF2B5EF4-FFF2-40B4-BE49-F238E27FC236}">
                <a16:creationId xmlns:a16="http://schemas.microsoft.com/office/drawing/2014/main" id="{127F1BC8-C695-BEBC-F260-0801FE8EA2C5}"/>
              </a:ext>
            </a:extLst>
          </p:cNvPr>
          <p:cNvSpPr txBox="1"/>
          <p:nvPr/>
        </p:nvSpPr>
        <p:spPr>
          <a:xfrm>
            <a:off x="7523377" y="5823559"/>
            <a:ext cx="1350067" cy="461665"/>
          </a:xfrm>
          <a:prstGeom prst="rect">
            <a:avLst/>
          </a:prstGeom>
          <a:noFill/>
          <a:ln>
            <a:noFill/>
          </a:ln>
        </p:spPr>
        <p:txBody>
          <a:bodyPr wrap="square" rtlCol="0">
            <a:spAutoFit/>
          </a:bodyPr>
          <a:lstStyle/>
          <a:p>
            <a:r>
              <a:rPr lang="fr-CA" sz="2400" dirty="0">
                <a:solidFill>
                  <a:srgbClr val="0367A6"/>
                </a:solidFill>
                <a:latin typeface="Corbel" panose="020B0503020204020204" pitchFamily="34" charset="0"/>
              </a:rPr>
              <a:t>Tutoriel</a:t>
            </a:r>
            <a:endParaRPr lang="fr-CA" sz="1200" dirty="0">
              <a:solidFill>
                <a:srgbClr val="0367A6"/>
              </a:solidFill>
              <a:highlight>
                <a:srgbClr val="FFFF00"/>
              </a:highlight>
              <a:latin typeface="Corbel" panose="020B0503020204020204" pitchFamily="34" charset="0"/>
            </a:endParaRPr>
          </a:p>
        </p:txBody>
      </p:sp>
      <p:sp>
        <p:nvSpPr>
          <p:cNvPr id="6" name="Rectangle 5">
            <a:extLst>
              <a:ext uri="{FF2B5EF4-FFF2-40B4-BE49-F238E27FC236}">
                <a16:creationId xmlns:a16="http://schemas.microsoft.com/office/drawing/2014/main" id="{2ECA2A56-E037-8CCC-64D1-F0D87F13D1CC}"/>
              </a:ext>
            </a:extLst>
          </p:cNvPr>
          <p:cNvSpPr/>
          <p:nvPr/>
        </p:nvSpPr>
        <p:spPr>
          <a:xfrm>
            <a:off x="6217689" y="2334232"/>
            <a:ext cx="5463470" cy="334950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367A6"/>
              </a:solidFill>
            </a:endParaRPr>
          </a:p>
        </p:txBody>
      </p:sp>
      <p:pic>
        <p:nvPicPr>
          <p:cNvPr id="21" name="Image 20">
            <a:extLst>
              <a:ext uri="{FF2B5EF4-FFF2-40B4-BE49-F238E27FC236}">
                <a16:creationId xmlns:a16="http://schemas.microsoft.com/office/drawing/2014/main" id="{9A4C1FE9-8F5B-FAB4-4223-338B687E05B1}"/>
              </a:ext>
            </a:extLst>
          </p:cNvPr>
          <p:cNvPicPr>
            <a:picLocks noChangeAspect="1"/>
          </p:cNvPicPr>
          <p:nvPr/>
        </p:nvPicPr>
        <p:blipFill>
          <a:blip r:embed="rId5"/>
          <a:srcRect l="59417" t="41414" r="31233" b="52892"/>
          <a:stretch/>
        </p:blipFill>
        <p:spPr>
          <a:xfrm>
            <a:off x="7584823" y="5044808"/>
            <a:ext cx="1227176" cy="278537"/>
          </a:xfrm>
          <a:prstGeom prst="rect">
            <a:avLst/>
          </a:prstGeom>
        </p:spPr>
      </p:pic>
      <p:sp>
        <p:nvSpPr>
          <p:cNvPr id="7" name="Rectangle 6">
            <a:extLst>
              <a:ext uri="{FF2B5EF4-FFF2-40B4-BE49-F238E27FC236}">
                <a16:creationId xmlns:a16="http://schemas.microsoft.com/office/drawing/2014/main" id="{EEC34BE0-A088-488B-DA68-5DCA955768BB}"/>
              </a:ext>
            </a:extLst>
          </p:cNvPr>
          <p:cNvSpPr/>
          <p:nvPr/>
        </p:nvSpPr>
        <p:spPr>
          <a:xfrm>
            <a:off x="8953950" y="6152836"/>
            <a:ext cx="2904711" cy="57470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Rectangle 1">
            <a:extLst>
              <a:ext uri="{FF2B5EF4-FFF2-40B4-BE49-F238E27FC236}">
                <a16:creationId xmlns:a16="http://schemas.microsoft.com/office/drawing/2014/main" id="{DCBCEAF3-1CA8-7CFB-F7BC-F5B4419D58A6}"/>
              </a:ext>
            </a:extLst>
          </p:cNvPr>
          <p:cNvSpPr/>
          <p:nvPr/>
        </p:nvSpPr>
        <p:spPr>
          <a:xfrm>
            <a:off x="9052415" y="5028565"/>
            <a:ext cx="2250169" cy="45594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ustDataLst>
      <p:tags r:id="rId1"/>
    </p:custDataLst>
    <p:extLst>
      <p:ext uri="{BB962C8B-B14F-4D97-AF65-F5344CB8AC3E}">
        <p14:creationId xmlns:p14="http://schemas.microsoft.com/office/powerpoint/2010/main" val="616617267"/>
      </p:ext>
    </p:extLst>
  </p:cSld>
  <p:clrMapOvr>
    <a:masterClrMapping/>
  </p:clrMapOvr>
  <mc:AlternateContent xmlns:mc="http://schemas.openxmlformats.org/markup-compatibility/2006" xmlns:p14="http://schemas.microsoft.com/office/powerpoint/2010/main">
    <mc:Choice Requires="p14">
      <p:transition spd="slow" p14:dur="2000" advTm="92975"/>
    </mc:Choice>
    <mc:Fallback xmlns="">
      <p:transition spd="slow" advTm="929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xit" presetSubtype="0" fill="hold" grpId="2"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5" grpId="0" animBg="1"/>
      <p:bldP spid="5" grpId="1" animBg="1"/>
      <p:bldP spid="8" grpId="0"/>
      <p:bldP spid="6" grpId="0" animBg="1"/>
      <p:bldP spid="6" grpId="1" animBg="1"/>
      <p:bldP spid="7" grpId="0" animBg="1"/>
      <p:bldP spid="2" grpId="1" animBg="1"/>
      <p:bldP spid="2"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 42" descr="Une image contenant texte, intérieur, zone, plusieurs&#10;&#10;Description générée automatiquement">
            <a:extLst>
              <a:ext uri="{FF2B5EF4-FFF2-40B4-BE49-F238E27FC236}">
                <a16:creationId xmlns:a16="http://schemas.microsoft.com/office/drawing/2014/main" id="{7E81AB44-6D3A-5E97-AD6A-788046276CB8}"/>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t="8973" b="16072"/>
          <a:stretch/>
        </p:blipFill>
        <p:spPr>
          <a:xfrm>
            <a:off x="-1" y="4138"/>
            <a:ext cx="12192000" cy="6853862"/>
          </a:xfrm>
          <a:prstGeom prst="rect">
            <a:avLst/>
          </a:prstGeom>
        </p:spPr>
      </p:pic>
      <p:pic>
        <p:nvPicPr>
          <p:cNvPr id="3" name="Image 2">
            <a:extLst>
              <a:ext uri="{FF2B5EF4-FFF2-40B4-BE49-F238E27FC236}">
                <a16:creationId xmlns:a16="http://schemas.microsoft.com/office/drawing/2014/main" id="{5886F5FC-C8A1-72E1-B1AB-B8003D9ED23A}"/>
              </a:ext>
            </a:extLst>
          </p:cNvPr>
          <p:cNvPicPr>
            <a:picLocks noChangeAspect="1"/>
          </p:cNvPicPr>
          <p:nvPr/>
        </p:nvPicPr>
        <p:blipFill rotWithShape="1">
          <a:blip r:embed="rId5">
            <a:extLst>
              <a:ext uri="{28A0092B-C50C-407E-A947-70E740481C1C}">
                <a14:useLocalDpi xmlns:a14="http://schemas.microsoft.com/office/drawing/2010/main" val="0"/>
              </a:ext>
            </a:extLst>
          </a:blip>
          <a:srcRect l="4017" t="10204" r="54485" b="8425"/>
          <a:stretch/>
        </p:blipFill>
        <p:spPr>
          <a:xfrm>
            <a:off x="435904" y="417818"/>
            <a:ext cx="1214199" cy="1190392"/>
          </a:xfrm>
          <a:prstGeom prst="ellipse">
            <a:avLst/>
          </a:prstGeom>
        </p:spPr>
      </p:pic>
      <p:sp>
        <p:nvSpPr>
          <p:cNvPr id="2" name="Titre 1">
            <a:extLst>
              <a:ext uri="{FF2B5EF4-FFF2-40B4-BE49-F238E27FC236}">
                <a16:creationId xmlns:a16="http://schemas.microsoft.com/office/drawing/2014/main" id="{6FCBBB26-5EE9-41CF-B3F7-EC82CE90255E}"/>
              </a:ext>
            </a:extLst>
          </p:cNvPr>
          <p:cNvSpPr>
            <a:spLocks noGrp="1"/>
          </p:cNvSpPr>
          <p:nvPr>
            <p:ph type="title"/>
          </p:nvPr>
        </p:nvSpPr>
        <p:spPr>
          <a:xfrm>
            <a:off x="1650103" y="433338"/>
            <a:ext cx="9398897" cy="1830412"/>
          </a:xfrm>
        </p:spPr>
        <p:txBody>
          <a:bodyPr>
            <a:normAutofit/>
          </a:bodyPr>
          <a:lstStyle/>
          <a:p>
            <a:r>
              <a:rPr lang="fr-CA" sz="3600" dirty="0">
                <a:solidFill>
                  <a:srgbClr val="0367A6"/>
                </a:solidFill>
                <a:latin typeface="Corbel" panose="020B0503020204020204" pitchFamily="34" charset="0"/>
              </a:rPr>
              <a:t>MAINTENANT, À VOUS DE JOUER!</a:t>
            </a:r>
          </a:p>
        </p:txBody>
      </p:sp>
      <p:sp>
        <p:nvSpPr>
          <p:cNvPr id="13" name="Espace réservé du contenu 2">
            <a:extLst>
              <a:ext uri="{FF2B5EF4-FFF2-40B4-BE49-F238E27FC236}">
                <a16:creationId xmlns:a16="http://schemas.microsoft.com/office/drawing/2014/main" id="{2DF95F82-2367-39E8-D441-D628CE182EEC}"/>
              </a:ext>
            </a:extLst>
          </p:cNvPr>
          <p:cNvSpPr>
            <a:spLocks noGrp="1"/>
          </p:cNvSpPr>
          <p:nvPr>
            <p:ph idx="1"/>
          </p:nvPr>
        </p:nvSpPr>
        <p:spPr>
          <a:xfrm>
            <a:off x="606584" y="3346507"/>
            <a:ext cx="9398894" cy="750759"/>
          </a:xfrm>
          <a:solidFill>
            <a:schemeClr val="accent2">
              <a:lumMod val="75000"/>
            </a:schemeClr>
          </a:solidFill>
        </p:spPr>
        <p:txBody>
          <a:bodyPr anchor="ctr" anchorCtr="0">
            <a:normAutofit/>
          </a:bodyPr>
          <a:lstStyle/>
          <a:p>
            <a:pPr marL="0" indent="0">
              <a:buNone/>
            </a:pPr>
            <a:r>
              <a:rPr lang="fr-CA" sz="2400" dirty="0">
                <a:solidFill>
                  <a:schemeClr val="bg1"/>
                </a:solidFill>
                <a:latin typeface="Corbel" panose="020B0503020204020204" pitchFamily="34" charset="0"/>
              </a:rPr>
              <a:t>Pour les milieux : Participer</a:t>
            </a:r>
          </a:p>
        </p:txBody>
      </p:sp>
      <p:sp>
        <p:nvSpPr>
          <p:cNvPr id="14" name="Espace réservé du contenu 2">
            <a:extLst>
              <a:ext uri="{FF2B5EF4-FFF2-40B4-BE49-F238E27FC236}">
                <a16:creationId xmlns:a16="http://schemas.microsoft.com/office/drawing/2014/main" id="{568C77E4-447B-3A98-7DD2-E6BB90976AEC}"/>
              </a:ext>
            </a:extLst>
          </p:cNvPr>
          <p:cNvSpPr txBox="1">
            <a:spLocks/>
          </p:cNvSpPr>
          <p:nvPr/>
        </p:nvSpPr>
        <p:spPr>
          <a:xfrm>
            <a:off x="606582" y="2462453"/>
            <a:ext cx="9398896" cy="780571"/>
          </a:xfrm>
          <a:prstGeom prst="rect">
            <a:avLst/>
          </a:prstGeom>
          <a:solidFill>
            <a:srgbClr val="0367A6"/>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fr-CA" sz="2400" b="1" dirty="0">
                <a:solidFill>
                  <a:schemeClr val="bg1"/>
                </a:solidFill>
                <a:latin typeface="Corbel" panose="020B0503020204020204" pitchFamily="34" charset="0"/>
              </a:rPr>
              <a:t>Plateforme active de NOVEMBRE 2024 jusqu’au PRINTEMPS 2025</a:t>
            </a:r>
            <a:endParaRPr lang="fr-CA" sz="2400" b="1" dirty="0">
              <a:solidFill>
                <a:schemeClr val="bg1"/>
              </a:solidFill>
            </a:endParaRPr>
          </a:p>
        </p:txBody>
      </p:sp>
      <p:sp>
        <p:nvSpPr>
          <p:cNvPr id="4" name="ZoneTexte 3">
            <a:extLst>
              <a:ext uri="{FF2B5EF4-FFF2-40B4-BE49-F238E27FC236}">
                <a16:creationId xmlns:a16="http://schemas.microsoft.com/office/drawing/2014/main" id="{BF224440-3A4C-C570-56AE-A85044F6FADC}"/>
              </a:ext>
            </a:extLst>
          </p:cNvPr>
          <p:cNvSpPr txBox="1"/>
          <p:nvPr/>
        </p:nvSpPr>
        <p:spPr>
          <a:xfrm>
            <a:off x="-131756" y="5923520"/>
            <a:ext cx="12192000" cy="461665"/>
          </a:xfrm>
          <a:prstGeom prst="rect">
            <a:avLst/>
          </a:prstGeom>
          <a:noFill/>
        </p:spPr>
        <p:txBody>
          <a:bodyPr wrap="square" rtlCol="0">
            <a:spAutoFit/>
          </a:bodyPr>
          <a:lstStyle/>
          <a:p>
            <a:pPr algn="ctr"/>
            <a:r>
              <a:rPr lang="fr-CA" sz="2400" dirty="0">
                <a:latin typeface="Corbel" panose="020B0503020204020204" pitchFamily="34" charset="0"/>
              </a:rPr>
              <a:t>Pour nous joindre - sis@usherbrooke.ca</a:t>
            </a:r>
          </a:p>
        </p:txBody>
      </p:sp>
      <p:sp>
        <p:nvSpPr>
          <p:cNvPr id="5" name="Espace réservé du contenu 2">
            <a:extLst>
              <a:ext uri="{FF2B5EF4-FFF2-40B4-BE49-F238E27FC236}">
                <a16:creationId xmlns:a16="http://schemas.microsoft.com/office/drawing/2014/main" id="{9BA4646C-3CED-A7BF-CA1C-A9F5D3627241}"/>
              </a:ext>
            </a:extLst>
          </p:cNvPr>
          <p:cNvSpPr txBox="1">
            <a:spLocks/>
          </p:cNvSpPr>
          <p:nvPr/>
        </p:nvSpPr>
        <p:spPr>
          <a:xfrm>
            <a:off x="606584" y="4200749"/>
            <a:ext cx="9398894" cy="750759"/>
          </a:xfrm>
          <a:prstGeom prst="rect">
            <a:avLst/>
          </a:prstGeom>
          <a:solidFill>
            <a:schemeClr val="accent2">
              <a:lumMod val="75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CA" sz="2400">
                <a:solidFill>
                  <a:schemeClr val="bg1"/>
                </a:solidFill>
                <a:latin typeface="Corbel" panose="020B0503020204020204" pitchFamily="34" charset="0"/>
              </a:rPr>
              <a:t>Encourager et mobiliser les milieux scolaires</a:t>
            </a:r>
            <a:endParaRPr lang="fr-CA" sz="2400" dirty="0">
              <a:solidFill>
                <a:schemeClr val="bg1"/>
              </a:solidFill>
              <a:latin typeface="Corbel" panose="020B0503020204020204" pitchFamily="34" charset="0"/>
            </a:endParaRPr>
          </a:p>
        </p:txBody>
      </p:sp>
    </p:spTree>
    <p:custDataLst>
      <p:tags r:id="rId1"/>
    </p:custDataLst>
    <p:extLst>
      <p:ext uri="{BB962C8B-B14F-4D97-AF65-F5344CB8AC3E}">
        <p14:creationId xmlns:p14="http://schemas.microsoft.com/office/powerpoint/2010/main" val="1010117358"/>
      </p:ext>
    </p:extLst>
  </p:cSld>
  <p:clrMapOvr>
    <a:masterClrMapping/>
  </p:clrMapOvr>
  <mc:AlternateContent xmlns:mc="http://schemas.openxmlformats.org/markup-compatibility/2006" xmlns:p14="http://schemas.microsoft.com/office/powerpoint/2010/main">
    <mc:Choice Requires="p14">
      <p:transition spd="slow" p14:dur="2000" advTm="58102"/>
    </mc:Choice>
    <mc:Fallback xmlns="">
      <p:transition spd="slow" advTm="581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animBg="1"/>
      <p:bldP spid="5"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0D8585E4-38E2-7C8A-2430-9D62DE5B2C0E}"/>
              </a:ext>
            </a:extLst>
          </p:cNvPr>
          <p:cNvPicPr>
            <a:picLocks noChangeAspect="1"/>
          </p:cNvPicPr>
          <p:nvPr/>
        </p:nvPicPr>
        <p:blipFill>
          <a:blip r:embed="rId3"/>
          <a:stretch>
            <a:fillRect/>
          </a:stretch>
        </p:blipFill>
        <p:spPr>
          <a:xfrm>
            <a:off x="0" y="-3660"/>
            <a:ext cx="12192000" cy="1248461"/>
          </a:xfrm>
          <a:prstGeom prst="rect">
            <a:avLst/>
          </a:prstGeom>
        </p:spPr>
      </p:pic>
      <p:pic>
        <p:nvPicPr>
          <p:cNvPr id="10" name="Image 9">
            <a:extLst>
              <a:ext uri="{FF2B5EF4-FFF2-40B4-BE49-F238E27FC236}">
                <a16:creationId xmlns:a16="http://schemas.microsoft.com/office/drawing/2014/main" id="{FE323DE2-D18A-8642-D822-DFD227499DB6}"/>
              </a:ext>
            </a:extLst>
          </p:cNvPr>
          <p:cNvPicPr>
            <a:picLocks noChangeAspect="1"/>
          </p:cNvPicPr>
          <p:nvPr/>
        </p:nvPicPr>
        <p:blipFill>
          <a:blip r:embed="rId4"/>
          <a:srcRect l="26250" t="16172" r="22237"/>
          <a:stretch/>
        </p:blipFill>
        <p:spPr>
          <a:xfrm>
            <a:off x="4815653" y="1124905"/>
            <a:ext cx="7319210" cy="5733095"/>
          </a:xfrm>
          <a:prstGeom prst="rect">
            <a:avLst/>
          </a:prstGeom>
        </p:spPr>
      </p:pic>
      <p:sp>
        <p:nvSpPr>
          <p:cNvPr id="2" name="Espace réservé du contenu 2">
            <a:extLst>
              <a:ext uri="{FF2B5EF4-FFF2-40B4-BE49-F238E27FC236}">
                <a16:creationId xmlns:a16="http://schemas.microsoft.com/office/drawing/2014/main" id="{6EBDAD05-D0D0-5FC5-3575-ACD0F5C675F7}"/>
              </a:ext>
            </a:extLst>
          </p:cNvPr>
          <p:cNvSpPr txBox="1">
            <a:spLocks/>
          </p:cNvSpPr>
          <p:nvPr/>
        </p:nvSpPr>
        <p:spPr>
          <a:xfrm>
            <a:off x="-2823" y="1676191"/>
            <a:ext cx="4758516" cy="655540"/>
          </a:xfrm>
          <a:prstGeom prst="rect">
            <a:avLst/>
          </a:prstGeom>
          <a:solidFill>
            <a:schemeClr val="accent2">
              <a:lumMod val="20000"/>
              <a:lumOff val="80000"/>
            </a:schemeClr>
          </a:solidFill>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rgbClr val="0367A6"/>
                </a:solidFill>
                <a:latin typeface="Corbel" panose="020B0503020204020204" pitchFamily="34" charset="0"/>
              </a:rPr>
              <a:t>SITE WEB : </a:t>
            </a:r>
            <a:r>
              <a:rPr lang="fr-CA" sz="2000" dirty="0">
                <a:latin typeface="Corbel" panose="020B0503020204020204" pitchFamily="34" charset="0"/>
                <a:hlinkClick r:id="rId5"/>
              </a:rPr>
              <a:t>https://sis-qc.ca/fr/sis/accueil</a:t>
            </a:r>
            <a:r>
              <a:rPr lang="en-US" sz="2000" dirty="0">
                <a:solidFill>
                  <a:srgbClr val="0367A6"/>
                </a:solidFill>
                <a:latin typeface="Corbel" panose="020B0503020204020204" pitchFamily="34" charset="0"/>
              </a:rPr>
              <a:t> </a:t>
            </a:r>
            <a:endParaRPr lang="fr-CA" sz="2000" dirty="0">
              <a:solidFill>
                <a:schemeClr val="accent2">
                  <a:lumMod val="75000"/>
                </a:schemeClr>
              </a:solidFill>
              <a:latin typeface="Corbel" panose="020B0503020204020204" pitchFamily="34" charset="0"/>
            </a:endParaRPr>
          </a:p>
        </p:txBody>
      </p:sp>
    </p:spTree>
    <p:extLst>
      <p:ext uri="{BB962C8B-B14F-4D97-AF65-F5344CB8AC3E}">
        <p14:creationId xmlns:p14="http://schemas.microsoft.com/office/powerpoint/2010/main" val="190971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3|22.6|4.2|8.9|29.3|15.2"/>
</p:tagLst>
</file>

<file path=ppt/tags/tag2.xml><?xml version="1.0" encoding="utf-8"?>
<p:tagLst xmlns:a="http://schemas.openxmlformats.org/drawingml/2006/main" xmlns:r="http://schemas.openxmlformats.org/officeDocument/2006/relationships" xmlns:p="http://schemas.openxmlformats.org/presentationml/2006/main">
  <p:tag name="TIMING" val="|11.1|26.5|14.6"/>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5355</TotalTime>
  <Words>1757</Words>
  <Application>Microsoft Office PowerPoint</Application>
  <PresentationFormat>Grand écran</PresentationFormat>
  <Paragraphs>115</Paragraphs>
  <Slides>9</Slides>
  <Notes>9</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9</vt:i4>
      </vt:variant>
    </vt:vector>
  </HeadingPairs>
  <TitlesOfParts>
    <vt:vector size="24" baseType="lpstr">
      <vt:lpstr>__Nunito_Sans_8431e2</vt:lpstr>
      <vt:lpstr>__Nunito_Sans_e0342e</vt:lpstr>
      <vt:lpstr>Aptos</vt:lpstr>
      <vt:lpstr>Aptos Narrow</vt:lpstr>
      <vt:lpstr>Arial</vt:lpstr>
      <vt:lpstr>Arial</vt:lpstr>
      <vt:lpstr>Calibri</vt:lpstr>
      <vt:lpstr>Calibri Light</vt:lpstr>
      <vt:lpstr>Corbel</vt:lpstr>
      <vt:lpstr>Nunito Light</vt:lpstr>
      <vt:lpstr>Quicksand-Medium</vt:lpstr>
      <vt:lpstr>Symbol</vt:lpstr>
      <vt:lpstr>T3Font_1</vt:lpstr>
      <vt:lpstr>Times New Roman</vt:lpstr>
      <vt:lpstr>Thème Office</vt:lpstr>
      <vt:lpstr>Présentation PowerPoint</vt:lpstr>
      <vt:lpstr>LE SIS, C’EST QUOI?</vt:lpstr>
      <vt:lpstr>AVANTAGES ET POSSIBILITÉS</vt:lpstr>
      <vt:lpstr>COMMENT ÇA FONCTIONNE?</vt:lpstr>
      <vt:lpstr>Présentation PowerPoint</vt:lpstr>
      <vt:lpstr>Présentation PowerPoint</vt:lpstr>
      <vt:lpstr>Présentation PowerPoint</vt:lpstr>
      <vt:lpstr>MAINTENANT, À VOUS DE JOUER!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SYSTÈME D'INFORMATION SCOLAIRE  UN OUTIL D'AUTODIAGNOSTIC POUR LA RÉUSSITE ÉDUCATIVE</dc:title>
  <dc:creator>Amélie Boulanger</dc:creator>
  <cp:lastModifiedBy>Amélie Boulanger</cp:lastModifiedBy>
  <cp:revision>249</cp:revision>
  <dcterms:created xsi:type="dcterms:W3CDTF">2020-09-30T15:30:10Z</dcterms:created>
  <dcterms:modified xsi:type="dcterms:W3CDTF">2024-11-18T23:14:04Z</dcterms:modified>
</cp:coreProperties>
</file>